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ink/ink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2" r:id="rId3"/>
    <p:sldId id="310" r:id="rId4"/>
    <p:sldId id="509" r:id="rId5"/>
    <p:sldId id="1863" r:id="rId6"/>
    <p:sldId id="274" r:id="rId7"/>
    <p:sldId id="1839" r:id="rId8"/>
    <p:sldId id="279" r:id="rId9"/>
    <p:sldId id="296" r:id="rId10"/>
    <p:sldId id="266" r:id="rId11"/>
    <p:sldId id="282" r:id="rId12"/>
    <p:sldId id="304" r:id="rId13"/>
    <p:sldId id="284" r:id="rId14"/>
    <p:sldId id="285" r:id="rId15"/>
    <p:sldId id="286" r:id="rId16"/>
    <p:sldId id="299" r:id="rId17"/>
    <p:sldId id="300" r:id="rId18"/>
    <p:sldId id="288" r:id="rId19"/>
    <p:sldId id="302" r:id="rId20"/>
    <p:sldId id="1840" r:id="rId21"/>
    <p:sldId id="1869" r:id="rId22"/>
    <p:sldId id="1870" r:id="rId23"/>
    <p:sldId id="1871" r:id="rId24"/>
    <p:sldId id="1872" r:id="rId25"/>
    <p:sldId id="1873" r:id="rId26"/>
    <p:sldId id="1874" r:id="rId27"/>
    <p:sldId id="1875" r:id="rId28"/>
    <p:sldId id="1842" r:id="rId29"/>
    <p:sldId id="307" r:id="rId30"/>
    <p:sldId id="290" r:id="rId31"/>
    <p:sldId id="306" r:id="rId32"/>
    <p:sldId id="289" r:id="rId33"/>
    <p:sldId id="1845" r:id="rId34"/>
    <p:sldId id="308" r:id="rId35"/>
    <p:sldId id="291" r:id="rId36"/>
    <p:sldId id="1846" r:id="rId37"/>
    <p:sldId id="269" r:id="rId38"/>
    <p:sldId id="1860" r:id="rId39"/>
    <p:sldId id="1861" r:id="rId40"/>
    <p:sldId id="1847" r:id="rId41"/>
    <p:sldId id="270" r:id="rId42"/>
    <p:sldId id="292" r:id="rId43"/>
    <p:sldId id="293" r:id="rId44"/>
    <p:sldId id="1843" r:id="rId45"/>
    <p:sldId id="1854" r:id="rId46"/>
    <p:sldId id="1849" r:id="rId47"/>
    <p:sldId id="1862" r:id="rId48"/>
    <p:sldId id="185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335"/>
    <a:srgbClr val="008080"/>
    <a:srgbClr val="339933"/>
    <a:srgbClr val="7FBBA3"/>
    <a:srgbClr val="95C674"/>
    <a:srgbClr val="004821"/>
    <a:srgbClr val="FF9B9B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154" autoAdjust="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outlineViewPr>
    <p:cViewPr>
      <p:scale>
        <a:sx n="33" d="100"/>
        <a:sy n="33" d="100"/>
      </p:scale>
      <p:origin x="0" y="-80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6T18:36:55.3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13 620 0 0,'-1'0'120'0'0,"1"1"0"0"0,0-1-1 0 0,0 1 1 0 0,0 0 0 0 0,0-1 0 0 0,0 1-1 0 0,0-1 1 0 0,0 1 0 0 0,0-1 0 0 0,0 1-1 0 0,1 0 1 0 0,-1-1 0 0 0,0 1 0 0 0,0-1-1 0 0,0 1 1 0 0,1-1 0 0 0,-1 1 0 0 0,0-1-1 0 0,0 1 1 0 0,1-1 0 0 0,-1 1 0 0 0,0-1-1 0 0,1 0 1 0 0,-1 1 0 0 0,1-1 0 0 0,-1 1-1 0 0,1-1 1 0 0,-1 0 0 0 0,1 1 0 0 0,-1-1-1 0 0,1 0 1 0 0,-1 0 0 0 0,1 1 0 0 0,-1-1-1 0 0,1 0 1 0 0,0 0 0 0 0,13-2-57 0 0,-2-1-322 0 0,-7 1 184 0 0,-4 2-51 0 0,-1 0-1 0 0,1-1 0 0 0,-1 1 1 0 0,1 0-1 0 0,-1-1 0 0 0,1 1 1 0 0,-1 0-1 0 0,1-1 0 0 0,-1 1 1 0 0,0-1-1 0 0,1 1 0 0 0,-1-1 1 0 0,0 1-1 0 0,0-1 0 0 0,1 1 1 0 0,-1-1-1 0 0,0 1 0 0 0,0-1 1 0 0,0 0-1 0 0,0 1 0 0 0,1-1 1 0 0,-1 1-1 0 0,0-1 0 0 0,0 1 0 0 0,0-1 1 0 0,0 0-1 0 0,-1 0 0 0 0,1-6-930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6T18:36:55.3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13 620 0 0,'-1'0'120'0'0,"1"1"0"0"0,0-1-1 0 0,0 1 1 0 0,0 0 0 0 0,0-1 0 0 0,0 1-1 0 0,0-1 1 0 0,0 1 0 0 0,0-1 0 0 0,0 1-1 0 0,1 0 1 0 0,-1-1 0 0 0,0 1 0 0 0,0-1-1 0 0,0 1 1 0 0,1-1 0 0 0,-1 1 0 0 0,0-1-1 0 0,0 1 1 0 0,1-1 0 0 0,-1 1 0 0 0,0-1-1 0 0,1 0 1 0 0,-1 1 0 0 0,1-1 0 0 0,-1 1-1 0 0,1-1 1 0 0,-1 0 0 0 0,1 1 0 0 0,-1-1-1 0 0,1 0 1 0 0,-1 0 0 0 0,1 1 0 0 0,-1-1-1 0 0,1 0 1 0 0,0 0 0 0 0,13-2-57 0 0,-2-1-322 0 0,-7 1 184 0 0,-4 2-51 0 0,-1 0-1 0 0,1-1 0 0 0,-1 1 1 0 0,1 0-1 0 0,-1-1 0 0 0,1 1 1 0 0,-1 0-1 0 0,1-1 0 0 0,-1 1 1 0 0,0-1-1 0 0,1 1 0 0 0,-1-1 1 0 0,0 1-1 0 0,0-1 0 0 0,1 1 1 0 0,-1-1-1 0 0,0 1 0 0 0,0-1 1 0 0,0 0-1 0 0,0 1 0 0 0,1-1 1 0 0,-1 1-1 0 0,0-1 0 0 0,0 1 0 0 0,0-1 1 0 0,0 0-1 0 0,-1 0 0 0 0,1-6-930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4562A-9044-4C83-8118-D7A40C9D098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92034-387D-4F5E-93F1-D10B5429F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today’s society, we are increasingly needing to perform data-parallel operations, for various applications, including image processing, machine learning, and natural language processing (NLP).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machine learning in particular, ever-larger models and datasets require operations to be </a:t>
            </a:r>
            <a:r>
              <a:rPr lang="en-US" dirty="0">
                <a:solidFill>
                  <a:srgbClr val="0070C0"/>
                </a:solidFill>
              </a:rPr>
              <a:t>as efficient as possible</a:t>
            </a:r>
            <a:r>
              <a:rPr lang="en-US" dirty="0"/>
              <a:t>, leading to design of </a:t>
            </a:r>
            <a:r>
              <a:rPr lang="en-US" b="1" dirty="0"/>
              <a:t>custom hardware (called accelerators)</a:t>
            </a:r>
            <a:r>
              <a:rPr lang="en-US" dirty="0"/>
              <a:t> optimized for machine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73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notation in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42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meaning of t and r in the vector, explain I’ve included the typing judgements to establish a notation.  Know 3 challenges mentioned in CASES paper. Take opportunity to mention float8 is an example of custom </a:t>
            </a:r>
            <a:r>
              <a:rPr lang="en-US" dirty="0" err="1"/>
              <a:t>numerics</a:t>
            </a:r>
            <a:r>
              <a:rPr lang="en-US" dirty="0"/>
              <a:t> taken from </a:t>
            </a:r>
            <a:r>
              <a:rPr lang="en-US" dirty="0" err="1"/>
              <a:t>FlexASR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43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a regular ILA instruction, with well defined scope so that each instance can be defined parametrically in terms of its…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2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don’t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A conflict is two concurrent accesses to the same memory location, at least one of which is a write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92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design decisions are questioned, emphasize practicality over generality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3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08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[TODO] “operations on” or “updates to”?   As a consequence of point 2, the SIMD instruction being a sequential abstraction, we have…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6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Already given general motivation. Can say this is the “concrete/specific” motivation.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8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Already given general motivation. Can say this is the “concrete/specific” motivation.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7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gap is the target of the Princeton ILA group (led by Sharad Malik). Emphasize these are loads and stores with meaning and side-effects (MMIO instructions). Know 3 challenges mentioned in CASES paper.</a:t>
            </a: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7288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here it’s a very simple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2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Already given general motivation. Can say this is the “concrete/specific” motivation.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7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you’re carrying the data-atom and M_S from previous slide,   keep (when TGRP_SIZE, …) because it shows it’s the limits of the tiling scheme.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06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68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Hardware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47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use “</a:t>
            </a:r>
            <a:r>
              <a:rPr lang="en-US" b="1" dirty="0"/>
              <a:t>Supporting ILA-based verified compilation</a:t>
            </a:r>
            <a:r>
              <a:rPr lang="en-US" dirty="0"/>
              <a:t>“ to lead into 3LA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0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15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74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ILA from Sharad Malik’s group “viewing upwards”, “viewing downwards”,   (note to self: visible and persistent state – e.g. pipeline registers are not visible state)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hierarchy needed, mention in the last bullet, “ILA also supports hierarchy”</a:t>
            </a:r>
          </a:p>
          <a:p>
            <a:r>
              <a:rPr lang="en-US" dirty="0"/>
              <a:t>To explain: ILAs model a piece of hardware as a labeled state transition system. On types: note that these are traditional types for hardware models, which have never needed to describe operations on large complex pieces of data – that is until accelerators, and data-parallel accelerators in particular, started including somewhat custom representations of vectors and matrices with added complications like tiling.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57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note that START_ENCRYPT is a special MMIO write, note that many instructions are for config. </a:t>
            </a:r>
            <a:r>
              <a:rPr lang="en-US" dirty="0" err="1"/>
              <a:t>Can</a:t>
            </a:r>
            <a:r>
              <a:rPr lang="en-US" dirty="0"/>
              <a:t> use Tau[</a:t>
            </a:r>
            <a:r>
              <a:rPr lang="en-US" dirty="0" err="1"/>
              <a:t>i</a:t>
            </a:r>
            <a:r>
              <a:rPr lang="en-US" dirty="0"/>
              <a:t>] to point out Address is a state variable and </a:t>
            </a:r>
            <a:r>
              <a:rPr lang="en-US" dirty="0" err="1"/>
              <a:t>cmd_data</a:t>
            </a:r>
            <a:r>
              <a:rPr lang="en-US" dirty="0"/>
              <a:t> is an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point 1, mention serves as both a specification and an abstraction</a:t>
            </a:r>
          </a:p>
          <a:p>
            <a:r>
              <a:rPr lang="en-US" dirty="0"/>
              <a:t>Can verbally say what the savings are. “We don’t want our verifier to have to start reasoning about </a:t>
            </a:r>
            <a:r>
              <a:rPr lang="en-US" dirty="0" err="1"/>
              <a:t>interleavings</a:t>
            </a:r>
            <a:r>
              <a:rPr lang="en-US" dirty="0"/>
              <a:t> – it’s too expensive.”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74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Already given general motivation. Stick to “challenge example” – don’t say specifically this example. Two goals: </a:t>
            </a:r>
            <a:r>
              <a:rPr lang="en-US" b="1" dirty="0"/>
              <a:t>model data-parallelism, maintain sequential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92034-387D-4F5E-93F1-D10B5429FD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2236-6436-42A8-A463-46B7882D1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B339D-15F2-4E29-BBBA-3DF7E1A73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BDB47-689F-4446-824F-7516511E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EF91-C336-4D4E-BD0B-BCA2F3A741A1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2D531-A581-41EE-A0D7-5D65AB15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B375F-258B-4264-8AF6-40414535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0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8F08-EE81-4F7F-90AC-150BD701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D50A1-C6B1-40B2-8753-4F83103C1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BF586-6211-4C22-9F2C-D05AA0F5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6F7B-7984-4052-9854-2119785E558E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B700-98C7-4E5D-A6E2-B07617AA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E86A9-3896-4F18-AB01-F0B16BF6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8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D32672-8CB6-4B13-91B8-19FBDCC06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45FA7-46A5-43FA-915B-DA694E484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DB366-3038-4A06-8E0F-46451B18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FEAD-67B8-4440-BEE2-FA73EB7E9FBD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FA29-479F-4888-A905-1B1F6778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0E114-502A-4F56-960E-D158A1E7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Black Text)">
  <p:cSld name="Title and Content (Black Text)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838200" y="1421175"/>
            <a:ext cx="10515600" cy="481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1844703" y="139475"/>
            <a:ext cx="9509097" cy="96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11"/>
          <p:cNvSpPr txBox="1"/>
          <p:nvPr/>
        </p:nvSpPr>
        <p:spPr>
          <a:xfrm>
            <a:off x="11353800" y="6235547"/>
            <a:ext cx="6502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723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87880" y="139475"/>
            <a:ext cx="9265920" cy="969484"/>
          </a:xfrm>
          <a:prstGeom prst="rect">
            <a:avLst/>
          </a:prstGeom>
        </p:spPr>
        <p:txBody>
          <a:bodyPr anchor="ctr"/>
          <a:lstStyle>
            <a:lvl1pPr>
              <a:defRPr lang="en-US" sz="3600" kern="12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1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5D85-E554-4CBA-BD8B-1758015E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CA70B-1F2D-49BA-B57A-A1E59535D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30E13-1F08-472A-9B47-70D595EF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2EEA-9610-463C-97A0-6C6F963347DA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C5E2-ACA5-41BD-8724-02B62330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7A02D-D982-4A01-AAFF-29531607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809B-FA2C-427F-AF86-23E7C55B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CBB19-81FD-44D2-B105-3D424D2B6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67EA6-8DE4-432A-A914-FD1CD9E2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8279-B9B0-423E-8C1C-AF0740A81B94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EC70D-5AAE-4A39-B2FC-6AE417F1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29FB-6B48-4755-B53A-5C6CDA3F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9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D36B-A371-447B-9918-7F636509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6C6B1-65E9-4CEA-B308-8252434C7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4387F-0D2E-433E-B7CC-6CDF0EF9E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BF8FF-467F-43B4-9442-470F5AC5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90D4-71AF-47BB-8A99-8A80A3921DAB}" type="datetime1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0D311-CD9B-4310-81C6-73E46E7B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C1D21-A7F4-4E01-8B7B-49C79B764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F2F4-D908-42EF-9EE7-5F59E879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F4ECC-50EB-43A8-8016-69A52ABEB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0754C-43BD-4C50-92BB-3FB63F010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2FDE4-E330-4A42-8CF5-593EAA6FF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ACA0B6-CCCA-4745-B219-327923283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88953-5B8E-4D0C-92BC-DC756969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5F13-952D-477C-964C-865D37B98051}" type="datetime1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E2264-4302-4E82-8F3A-E0BFB5AC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9C6E0-518E-4A02-88F3-C911D9FA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3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EDE4-06E8-437C-8FD1-0E986B2B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3E235-0F42-4269-AF5E-47A0D1E0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938A-DB83-4D6F-AA72-93B950738977}" type="datetime1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70AA9-2E2C-404E-82C9-FB53C4DE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2AC7-81A2-4E6C-8808-C1170C6A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56EC50-D1C4-400F-8D85-859FDDD1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0FAC-13B2-4637-AA42-F07DD5B788AD}" type="datetime1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41D90-E0A1-4DE3-9DCF-98262A27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21867-A28A-43DE-B175-DCCD353D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9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9679-5075-4DE7-BCBA-75F64E20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A174-50D7-4284-BFAD-A2FB2DD38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9F392-2F72-40A2-A8D6-75B9BBF67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DE69A-1BB2-40D7-9C8F-FEE562510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0898-7CF7-4CF5-96AD-6848BC8208D3}" type="datetime1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E9BA5-B3B9-4643-B971-0636E7D0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FE219-55F3-4554-88F0-EC985DCD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4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4070-CFCA-42C3-91F0-DC0517C75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953E84-3A19-47D4-96BE-CF39D63B8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25A67-5ED8-4FD7-ACCD-9F957F7B2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7ABEA-31B0-4186-AAEA-A9B134F9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617B-76AB-4648-ABFA-422B8B5D9D4A}" type="datetime1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C884E-2B9C-4F8F-8682-A0D13027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F3325-AB99-4838-B771-42746B72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7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82A909-B749-4975-975D-170A49C3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EC9FE-8B06-469F-9CF7-8F8B0B35C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D01C0-DCA9-4F65-A055-70447B82B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875E-6EC9-4800-BAC2-937ED4D4693E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9BD5A-7113-4C5B-94AD-EE7BD72DA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FDB6B-D478-43F9-858F-6D2F517AA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813E0-C0AC-43D4-A976-D268B810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harvard-acc/FlexASR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38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389.png"/><Relationship Id="rId4" Type="http://schemas.openxmlformats.org/officeDocument/2006/relationships/image" Target="../media/image38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13" Type="http://schemas.openxmlformats.org/officeDocument/2006/relationships/image" Target="../media/image32.png"/><Relationship Id="rId3" Type="http://schemas.openxmlformats.org/officeDocument/2006/relationships/image" Target="../media/image423.png"/><Relationship Id="rId7" Type="http://schemas.openxmlformats.org/officeDocument/2006/relationships/image" Target="../media/image395.png"/><Relationship Id="rId12" Type="http://schemas.openxmlformats.org/officeDocument/2006/relationships/image" Target="../media/image400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4.png"/><Relationship Id="rId11" Type="http://schemas.openxmlformats.org/officeDocument/2006/relationships/image" Target="../media/image399.png"/><Relationship Id="rId5" Type="http://schemas.openxmlformats.org/officeDocument/2006/relationships/image" Target="../media/image393.png"/><Relationship Id="rId15" Type="http://schemas.openxmlformats.org/officeDocument/2006/relationships/image" Target="../media/image34.png"/><Relationship Id="rId10" Type="http://schemas.openxmlformats.org/officeDocument/2006/relationships/image" Target="../media/image398.png"/><Relationship Id="rId4" Type="http://schemas.openxmlformats.org/officeDocument/2006/relationships/image" Target="../media/image392.png"/><Relationship Id="rId9" Type="http://schemas.openxmlformats.org/officeDocument/2006/relationships/image" Target="../media/image397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13" Type="http://schemas.openxmlformats.org/officeDocument/2006/relationships/image" Target="../media/image413.png"/><Relationship Id="rId1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7.png"/><Relationship Id="rId12" Type="http://schemas.openxmlformats.org/officeDocument/2006/relationships/image" Target="../media/image412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411.png"/><Relationship Id="rId5" Type="http://schemas.openxmlformats.org/officeDocument/2006/relationships/image" Target="../media/image39.png"/><Relationship Id="rId15" Type="http://schemas.openxmlformats.org/officeDocument/2006/relationships/image" Target="../media/image415.png"/><Relationship Id="rId10" Type="http://schemas.openxmlformats.org/officeDocument/2006/relationships/image" Target="../media/image410.png"/><Relationship Id="rId19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09.png"/><Relationship Id="rId14" Type="http://schemas.openxmlformats.org/officeDocument/2006/relationships/image" Target="../media/image414.png"/></Relationships>
</file>

<file path=ppt/slides/_rels/slide16.xml.rels><?xml version="1.0" encoding="UTF-8" standalone="yes"?>
<Relationships xmlns="http://schemas.openxmlformats.org/package/2006/relationships"><Relationship Id="rId93" Type="http://schemas.openxmlformats.org/officeDocument/2006/relationships/image" Target="../media/image415.png"/><Relationship Id="rId3" Type="http://schemas.openxmlformats.org/officeDocument/2006/relationships/image" Target="../media/image421.png"/><Relationship Id="rId89" Type="http://schemas.openxmlformats.org/officeDocument/2006/relationships/image" Target="../media/image411.png"/><Relationship Id="rId92" Type="http://schemas.openxmlformats.org/officeDocument/2006/relationships/image" Target="../media/image414.png"/><Relationship Id="rId2" Type="http://schemas.openxmlformats.org/officeDocument/2006/relationships/notesSlide" Target="../notesSlides/notesSlide13.xml"/><Relationship Id="rId88" Type="http://schemas.openxmlformats.org/officeDocument/2006/relationships/image" Target="../media/image410.png"/><Relationship Id="rId91" Type="http://schemas.openxmlformats.org/officeDocument/2006/relationships/image" Target="../media/image4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87" Type="http://schemas.openxmlformats.org/officeDocument/2006/relationships/image" Target="../media/image409.png"/><Relationship Id="rId5" Type="http://schemas.openxmlformats.org/officeDocument/2006/relationships/customXml" Target="../ink/ink2.xml"/><Relationship Id="rId90" Type="http://schemas.openxmlformats.org/officeDocument/2006/relationships/image" Target="../media/image412.png"/><Relationship Id="rId95" Type="http://schemas.openxmlformats.org/officeDocument/2006/relationships/image" Target="../media/image45.png"/><Relationship Id="rId86" Type="http://schemas.openxmlformats.org/officeDocument/2006/relationships/image" Target="../media/image408.png"/><Relationship Id="rId94" Type="http://schemas.openxmlformats.org/officeDocument/2006/relationships/image" Target="../media/image416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680.png"/><Relationship Id="rId12" Type="http://schemas.openxmlformats.org/officeDocument/2006/relationships/image" Target="../media/image7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11" Type="http://schemas.openxmlformats.org/officeDocument/2006/relationships/image" Target="../media/image72.png"/><Relationship Id="rId5" Type="http://schemas.openxmlformats.org/officeDocument/2006/relationships/image" Target="../media/image660.png"/><Relationship Id="rId10" Type="http://schemas.openxmlformats.org/officeDocument/2006/relationships/image" Target="../media/image71.png"/><Relationship Id="rId4" Type="http://schemas.openxmlformats.org/officeDocument/2006/relationships/image" Target="../media/image650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jpg"/><Relationship Id="rId10" Type="http://schemas.openxmlformats.org/officeDocument/2006/relationships/image" Target="../media/image15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862.png"/><Relationship Id="rId21" Type="http://schemas.openxmlformats.org/officeDocument/2006/relationships/image" Target="../media/image104.png"/><Relationship Id="rId34" Type="http://schemas.openxmlformats.org/officeDocument/2006/relationships/image" Target="../media/image117.png"/><Relationship Id="rId7" Type="http://schemas.openxmlformats.org/officeDocument/2006/relationships/image" Target="../media/image901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33" Type="http://schemas.openxmlformats.org/officeDocument/2006/relationships/image" Target="../media/image116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1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5" Type="http://schemas.openxmlformats.org/officeDocument/2006/relationships/image" Target="../media/image881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31" Type="http://schemas.openxmlformats.org/officeDocument/2006/relationships/image" Target="../media/image114.png"/><Relationship Id="rId4" Type="http://schemas.openxmlformats.org/officeDocument/2006/relationships/image" Target="../media/image871.png"/><Relationship Id="rId9" Type="http://schemas.openxmlformats.org/officeDocument/2006/relationships/image" Target="../media/image921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1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26" Type="http://schemas.openxmlformats.org/officeDocument/2006/relationships/image" Target="../media/image143.png"/><Relationship Id="rId39" Type="http://schemas.openxmlformats.org/officeDocument/2006/relationships/image" Target="../media/image156.png"/><Relationship Id="rId3" Type="http://schemas.openxmlformats.org/officeDocument/2006/relationships/image" Target="../media/image120.png"/><Relationship Id="rId21" Type="http://schemas.openxmlformats.org/officeDocument/2006/relationships/image" Target="../media/image138.png"/><Relationship Id="rId34" Type="http://schemas.openxmlformats.org/officeDocument/2006/relationships/image" Target="../media/image151.png"/><Relationship Id="rId42" Type="http://schemas.openxmlformats.org/officeDocument/2006/relationships/image" Target="../media/image159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33" Type="http://schemas.openxmlformats.org/officeDocument/2006/relationships/image" Target="../media/image150.png"/><Relationship Id="rId38" Type="http://schemas.openxmlformats.org/officeDocument/2006/relationships/image" Target="../media/image155.png"/><Relationship Id="rId2" Type="http://schemas.openxmlformats.org/officeDocument/2006/relationships/image" Target="../media/image1190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29" Type="http://schemas.openxmlformats.org/officeDocument/2006/relationships/image" Target="../media/image146.png"/><Relationship Id="rId41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32" Type="http://schemas.openxmlformats.org/officeDocument/2006/relationships/image" Target="../media/image149.png"/><Relationship Id="rId37" Type="http://schemas.openxmlformats.org/officeDocument/2006/relationships/image" Target="../media/image154.png"/><Relationship Id="rId40" Type="http://schemas.openxmlformats.org/officeDocument/2006/relationships/image" Target="../media/image157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28" Type="http://schemas.openxmlformats.org/officeDocument/2006/relationships/image" Target="../media/image145.png"/><Relationship Id="rId36" Type="http://schemas.openxmlformats.org/officeDocument/2006/relationships/image" Target="../media/image153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31" Type="http://schemas.openxmlformats.org/officeDocument/2006/relationships/image" Target="../media/image148.png"/><Relationship Id="rId44" Type="http://schemas.openxmlformats.org/officeDocument/2006/relationships/image" Target="../media/image161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Relationship Id="rId30" Type="http://schemas.openxmlformats.org/officeDocument/2006/relationships/image" Target="../media/image147.png"/><Relationship Id="rId35" Type="http://schemas.openxmlformats.org/officeDocument/2006/relationships/image" Target="../media/image152.png"/><Relationship Id="rId43" Type="http://schemas.openxmlformats.org/officeDocument/2006/relationships/image" Target="../media/image16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FD9F-C39B-4C68-AEF3-E213BF6CF3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Sequential Abstraction for Data-parallelism in Hardware Accelerators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18583-929A-45FE-AE14-CA8191D8C3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Akash Gaonkar  --   05/2021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C6168-BABB-48BC-8D5C-AF59253D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3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4074-32FA-4F9D-97D3-01DC57A0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themes in current ILA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0308B-0910-43CC-84BA-E4EE1E3D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ILA bridges the hardware-software boundary</a:t>
            </a:r>
          </a:p>
          <a:p>
            <a:pPr lvl="1"/>
            <a:r>
              <a:rPr lang="en-US" dirty="0"/>
              <a:t>ILAs allow us to formally reason about both hardware and software</a:t>
            </a:r>
          </a:p>
          <a:p>
            <a:pPr lvl="1"/>
            <a:r>
              <a:rPr lang="en-US" dirty="0"/>
              <a:t>This lets us </a:t>
            </a:r>
            <a:r>
              <a:rPr lang="en-US" i="1" dirty="0"/>
              <a:t>verify</a:t>
            </a:r>
            <a:r>
              <a:rPr lang="en-US" dirty="0"/>
              <a:t> properties about the interaction between an accelerator and a program</a:t>
            </a: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ILA maintains sequential programming abstractions</a:t>
            </a:r>
          </a:p>
          <a:p>
            <a:pPr lvl="1"/>
            <a:r>
              <a:rPr lang="en-US" dirty="0"/>
              <a:t>ILAs have a single thread of control</a:t>
            </a:r>
          </a:p>
          <a:p>
            <a:pPr lvl="1"/>
            <a:r>
              <a:rPr lang="en-US" dirty="0"/>
              <a:t>ILAs are deterministic: after fetching input, exactly one instruction’s decode condition holds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How do we extend ILA to model data-parallelism in accelerators?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Can we maintain the view of sequential abstractions (to ease verification)?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BF71B-9AAA-48D5-9C7A-D32F7661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A588-13B4-4584-8EFF-DE03070C09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3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819B-04D8-4903-B4A0-D1EE54F1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FD9FD-FBF7-486F-B6C9-06127C27A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Background: Instruction Level Abstraction (ILA)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SIMD (Single Instruction, Multiple Data) Instructions</a:t>
            </a:r>
          </a:p>
          <a:p>
            <a:pPr marL="0" indent="0">
              <a:buNone/>
            </a:pPr>
            <a:r>
              <a:rPr lang="en-US" dirty="0"/>
              <a:t>Nested SIMD Instructions, SIMD Transformations</a:t>
            </a:r>
          </a:p>
          <a:p>
            <a:pPr marL="0" indent="0">
              <a:buNone/>
            </a:pPr>
            <a:r>
              <a:rPr lang="en-US" dirty="0"/>
              <a:t>Key Points</a:t>
            </a:r>
          </a:p>
          <a:p>
            <a:pPr marL="0" indent="0">
              <a:buNone/>
            </a:pPr>
            <a:r>
              <a:rPr lang="en-US" dirty="0"/>
              <a:t>Related Work</a:t>
            </a:r>
          </a:p>
          <a:p>
            <a:pPr marL="0" indent="0">
              <a:buNone/>
            </a:pPr>
            <a:r>
              <a:rPr lang="en-US" dirty="0"/>
              <a:t>Future 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C9AEF-7334-451B-B684-C875A3C9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00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D7AC-EB32-483E-B4A7-0099B74A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example: </a:t>
            </a:r>
            <a:r>
              <a:rPr lang="en-US" dirty="0" err="1"/>
              <a:t>FlexASR</a:t>
            </a:r>
            <a:r>
              <a:rPr lang="en-US" dirty="0"/>
              <a:t> Accelerator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AF7F79-3E00-4111-8687-8CD89CCF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360407-514E-4FEA-86A0-7F2EF915E53E}"/>
              </a:ext>
            </a:extLst>
          </p:cNvPr>
          <p:cNvGrpSpPr/>
          <p:nvPr/>
        </p:nvGrpSpPr>
        <p:grpSpPr>
          <a:xfrm>
            <a:off x="1498599" y="1394176"/>
            <a:ext cx="9635067" cy="4438654"/>
            <a:chOff x="1041400" y="1648176"/>
            <a:chExt cx="10312400" cy="47506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C3B12CA-FD10-48D6-93BA-F0F8F0DFF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400" y="1648176"/>
              <a:ext cx="10312400" cy="475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A30BDCD-DEBB-4C71-B883-EEC6B24BD121}"/>
                </a:ext>
              </a:extLst>
            </p:cNvPr>
            <p:cNvSpPr/>
            <p:nvPr/>
          </p:nvSpPr>
          <p:spPr>
            <a:xfrm>
              <a:off x="1041400" y="4385734"/>
              <a:ext cx="4030135" cy="482599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ECEE9D9-D53F-4D8F-81E7-A5DDC30336E9}"/>
                </a:ext>
              </a:extLst>
            </p:cNvPr>
            <p:cNvSpPr/>
            <p:nvPr/>
          </p:nvSpPr>
          <p:spPr>
            <a:xfrm>
              <a:off x="2937932" y="2214653"/>
              <a:ext cx="5037669" cy="85028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E483B99-6B29-4FB4-98FC-FF198251A351}"/>
                </a:ext>
              </a:extLst>
            </p:cNvPr>
            <p:cNvSpPr/>
            <p:nvPr/>
          </p:nvSpPr>
          <p:spPr>
            <a:xfrm>
              <a:off x="7629769" y="5327298"/>
              <a:ext cx="1756833" cy="375053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60F46A2-5C4E-4486-A2F4-A7489B3E3EEA}"/>
              </a:ext>
            </a:extLst>
          </p:cNvPr>
          <p:cNvSpPr txBox="1"/>
          <p:nvPr/>
        </p:nvSpPr>
        <p:spPr>
          <a:xfrm>
            <a:off x="381001" y="5893772"/>
            <a:ext cx="1010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Tambe</a:t>
            </a:r>
            <a:r>
              <a:rPr lang="en-US" sz="1200" dirty="0"/>
              <a:t>, Thierry, et al. "9.8 A 25mm 2 SoC for IoT Devices with 18ms Noise-Robust Speech-to-Text Latency via Bayesian Speech Denoising and Attention-Based Sequence-to-Sequence DNN Speech Recognition in 16nm </a:t>
            </a:r>
            <a:r>
              <a:rPr lang="en-US" sz="1200" dirty="0" err="1"/>
              <a:t>FinFET</a:t>
            </a:r>
            <a:r>
              <a:rPr lang="en-US" sz="1200" dirty="0"/>
              <a:t>." </a:t>
            </a:r>
            <a:r>
              <a:rPr lang="en-US" sz="1200" i="1" dirty="0"/>
              <a:t>2021 IEEE International Solid-State Circuits Conference (ISSCC)</a:t>
            </a:r>
            <a:r>
              <a:rPr lang="en-US" sz="1200" dirty="0"/>
              <a:t>. Vol. 64. IEEE, 2021.</a:t>
            </a:r>
            <a:br>
              <a:rPr lang="en-US" sz="1200" dirty="0"/>
            </a:br>
            <a:r>
              <a:rPr lang="en-US" sz="1200" b="1" dirty="0"/>
              <a:t>Image credit:</a:t>
            </a:r>
            <a:r>
              <a:rPr lang="en-US" sz="1200" dirty="0"/>
              <a:t> </a:t>
            </a:r>
            <a:r>
              <a:rPr lang="en-US" sz="1200" dirty="0">
                <a:hlinkClick r:id="rId4"/>
              </a:rPr>
              <a:t>https://github.com/harvard-acc/FlexASR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7855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E462-E218-4F70-B341-3706A210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Instructions: Roadmap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03184A-5460-4EA2-8024-3EBCBC712F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-SIMD instruction is a </a:t>
                </a:r>
                <a:r>
                  <a:rPr lang="en-US" i="1" dirty="0">
                    <a:solidFill>
                      <a:schemeClr val="accent1"/>
                    </a:solidFill>
                  </a:rPr>
                  <a:t>sequential abstraction</a:t>
                </a:r>
                <a:r>
                  <a:rPr lang="en-US" dirty="0"/>
                  <a:t> of hardware simultaneously performing</a:t>
                </a:r>
                <a:r>
                  <a:rPr lang="en-US" i="1" dirty="0"/>
                  <a:t> </a:t>
                </a:r>
                <a:r>
                  <a:rPr lang="en-US" i="1" dirty="0">
                    <a:solidFill>
                      <a:schemeClr val="accent1"/>
                    </a:solidFill>
                  </a:rPr>
                  <a:t>the same operation</a:t>
                </a:r>
                <a:r>
                  <a:rPr lang="en-US" i="1" dirty="0"/>
                  <a:t> </a:t>
                </a:r>
                <a:r>
                  <a:rPr lang="en-US" dirty="0"/>
                  <a:t>on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>
                    <a:solidFill>
                      <a:schemeClr val="accent1"/>
                    </a:solidFill>
                  </a:rPr>
                  <a:t> instances of the same type of data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Roadmap</a:t>
                </a:r>
              </a:p>
              <a:p>
                <a:pPr marL="0" indent="0">
                  <a:buNone/>
                </a:pPr>
                <a:r>
                  <a:rPr lang="en-US" sz="2400" dirty="0"/>
                  <a:t>Definition: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instances of the same type of data</a:t>
                </a:r>
              </a:p>
              <a:p>
                <a:pPr lvl="1"/>
                <a:r>
                  <a:rPr lang="en-US" dirty="0"/>
                  <a:t>same operation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-SIMD instruction</a:t>
                </a:r>
              </a:p>
              <a:p>
                <a:pPr lvl="1"/>
                <a:r>
                  <a:rPr lang="en-US" dirty="0"/>
                  <a:t>Example</a:t>
                </a:r>
              </a:p>
              <a:p>
                <a:pPr marL="0" indent="0">
                  <a:buNone/>
                </a:pPr>
                <a:r>
                  <a:rPr lang="en-US" sz="2400" dirty="0"/>
                  <a:t>Verification: maintaining a sequential abstraction</a:t>
                </a:r>
              </a:p>
              <a:p>
                <a:pPr marL="0" indent="0">
                  <a:buNone/>
                </a:pPr>
                <a:r>
                  <a:rPr lang="en-US" sz="2400" dirty="0"/>
                  <a:t>Challenge Example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03184A-5460-4EA2-8024-3EBCBC712F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80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87DBD-B264-4043-A7A8-37BE1DBA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13</a:t>
            </a:fld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723C3C2-931B-4B85-9BF7-35FFE3E5E10B}"/>
              </a:ext>
            </a:extLst>
          </p:cNvPr>
          <p:cNvGrpSpPr/>
          <p:nvPr/>
        </p:nvGrpSpPr>
        <p:grpSpPr>
          <a:xfrm>
            <a:off x="7798153" y="3190876"/>
            <a:ext cx="3627789" cy="2126191"/>
            <a:chOff x="7975954" y="3140077"/>
            <a:chExt cx="3627789" cy="21261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10C9EAF6-50B4-4CF3-813B-DA04B691C1FF}"/>
                    </a:ext>
                  </a:extLst>
                </p:cNvPr>
                <p:cNvSpPr/>
                <p:nvPr/>
              </p:nvSpPr>
              <p:spPr>
                <a:xfrm>
                  <a:off x="10681231" y="3606536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10C9EAF6-50B4-4CF3-813B-DA04B691C1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1231" y="3606536"/>
                  <a:ext cx="905579" cy="3810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8392062-D367-47B6-BB25-EE4045347744}"/>
                    </a:ext>
                  </a:extLst>
                </p:cNvPr>
                <p:cNvSpPr/>
                <p:nvPr/>
              </p:nvSpPr>
              <p:spPr>
                <a:xfrm>
                  <a:off x="7975954" y="3620293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8392062-D367-47B6-BB25-EE40453477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954" y="3620293"/>
                  <a:ext cx="905579" cy="3810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1166E5C-0EA3-4954-8A46-22003970B0A5}"/>
                    </a:ext>
                  </a:extLst>
                </p:cNvPr>
                <p:cNvSpPr/>
                <p:nvPr/>
              </p:nvSpPr>
              <p:spPr>
                <a:xfrm>
                  <a:off x="9076621" y="3620293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1166E5C-0EA3-4954-8A46-22003970B0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621" y="3620293"/>
                  <a:ext cx="905579" cy="3810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9898C35-D53E-4090-A008-8303225E196A}"/>
                    </a:ext>
                  </a:extLst>
                </p:cNvPr>
                <p:cNvSpPr/>
                <p:nvPr/>
              </p:nvSpPr>
              <p:spPr>
                <a:xfrm>
                  <a:off x="10698164" y="4871510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9898C35-D53E-4090-A008-8303225E19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8164" y="4871510"/>
                  <a:ext cx="905579" cy="3810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546F15DB-79C6-4924-B1F5-0BA62F202AD3}"/>
                    </a:ext>
                  </a:extLst>
                </p:cNvPr>
                <p:cNvSpPr/>
                <p:nvPr/>
              </p:nvSpPr>
              <p:spPr>
                <a:xfrm>
                  <a:off x="7992887" y="4885267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546F15DB-79C6-4924-B1F5-0BA62F202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887" y="4885267"/>
                  <a:ext cx="905579" cy="3810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4EBE79-FC86-4695-A03B-E61F88BC7199}"/>
                    </a:ext>
                  </a:extLst>
                </p:cNvPr>
                <p:cNvSpPr/>
                <p:nvPr/>
              </p:nvSpPr>
              <p:spPr>
                <a:xfrm>
                  <a:off x="9093554" y="4885267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4EBE79-FC86-4695-A03B-E61F88BC71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3554" y="4885267"/>
                  <a:ext cx="905579" cy="38100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D85C5DF4-797C-4DCE-A4D2-0B8A81101D61}"/>
                    </a:ext>
                  </a:extLst>
                </p:cNvPr>
                <p:cNvSpPr/>
                <p:nvPr/>
              </p:nvSpPr>
              <p:spPr>
                <a:xfrm>
                  <a:off x="10681231" y="3140077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D85C5DF4-797C-4DCE-A4D2-0B8A81101D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1231" y="3140077"/>
                  <a:ext cx="905579" cy="38100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F4CCD289-7ACC-4615-BB9D-FD2D1C759835}"/>
                    </a:ext>
                  </a:extLst>
                </p:cNvPr>
                <p:cNvSpPr/>
                <p:nvPr/>
              </p:nvSpPr>
              <p:spPr>
                <a:xfrm>
                  <a:off x="7975954" y="3153834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F4CCD289-7ACC-4615-BB9D-FD2D1C7598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954" y="3153834"/>
                  <a:ext cx="905579" cy="38100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10678B0-8216-4987-97D0-280B8E2E3117}"/>
                    </a:ext>
                  </a:extLst>
                </p:cNvPr>
                <p:cNvSpPr/>
                <p:nvPr/>
              </p:nvSpPr>
              <p:spPr>
                <a:xfrm>
                  <a:off x="9076621" y="3153834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10678B0-8216-4987-97D0-280B8E2E31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621" y="3153834"/>
                  <a:ext cx="905579" cy="38100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384D800-AC60-4B31-9C20-323807C71408}"/>
                </a:ext>
              </a:extLst>
            </p:cNvPr>
            <p:cNvCxnSpPr>
              <a:cxnSpLocks/>
            </p:cNvCxnSpPr>
            <p:nvPr/>
          </p:nvCxnSpPr>
          <p:spPr>
            <a:xfrm>
              <a:off x="8445677" y="4068495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B7F2C39-A1C4-4377-A2C9-81F994D5F594}"/>
                </a:ext>
              </a:extLst>
            </p:cNvPr>
            <p:cNvCxnSpPr>
              <a:cxnSpLocks/>
            </p:cNvCxnSpPr>
            <p:nvPr/>
          </p:nvCxnSpPr>
          <p:spPr>
            <a:xfrm>
              <a:off x="9520944" y="4068495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4E13586-71BD-42BE-A44F-025905A04F7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0411" y="4068495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94C7FD-EC80-45B4-916B-04EC3CEBAA76}"/>
                </a:ext>
              </a:extLst>
            </p:cNvPr>
            <p:cNvSpPr txBox="1"/>
            <p:nvPr/>
          </p:nvSpPr>
          <p:spPr>
            <a:xfrm>
              <a:off x="10152954" y="33443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66FAF46-B401-430D-BE2D-5E1BE863C504}"/>
                </a:ext>
              </a:extLst>
            </p:cNvPr>
            <p:cNvSpPr txBox="1"/>
            <p:nvPr/>
          </p:nvSpPr>
          <p:spPr>
            <a:xfrm>
              <a:off x="10181412" y="481753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24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19AB0F-7CC2-4363-B420-A568797851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instances of the same type of data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19AB0F-7CC2-4363-B420-A56879785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C1520-11CC-4250-B21C-890E7A29F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27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</a:t>
            </a:r>
            <a:r>
              <a:rPr lang="en-US" dirty="0">
                <a:solidFill>
                  <a:schemeClr val="accent1"/>
                </a:solidFill>
              </a:rPr>
              <a:t>extend</a:t>
            </a:r>
            <a:r>
              <a:rPr lang="en-US" dirty="0"/>
              <a:t> our type system: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CAD36-933B-494F-8979-BFC2CF11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14</a:t>
            </a:fld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6D86832-6FB6-4860-BA35-F691720BC36A}"/>
              </a:ext>
            </a:extLst>
          </p:cNvPr>
          <p:cNvGrpSpPr/>
          <p:nvPr/>
        </p:nvGrpSpPr>
        <p:grpSpPr>
          <a:xfrm>
            <a:off x="9102021" y="365125"/>
            <a:ext cx="2676150" cy="1568450"/>
            <a:chOff x="7975954" y="3140077"/>
            <a:chExt cx="3627789" cy="21261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97D5B734-2651-45A9-A46E-085CD080C3C3}"/>
                    </a:ext>
                  </a:extLst>
                </p:cNvPr>
                <p:cNvSpPr/>
                <p:nvPr/>
              </p:nvSpPr>
              <p:spPr>
                <a:xfrm>
                  <a:off x="10681231" y="3606536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97D5B734-2651-45A9-A46E-085CD080C3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1231" y="3606536"/>
                  <a:ext cx="905579" cy="3810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F706BFA7-6DF2-4CC1-90A3-1D054AE61F21}"/>
                    </a:ext>
                  </a:extLst>
                </p:cNvPr>
                <p:cNvSpPr/>
                <p:nvPr/>
              </p:nvSpPr>
              <p:spPr>
                <a:xfrm>
                  <a:off x="7975954" y="3620293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F706BFA7-6DF2-4CC1-90A3-1D054AE61F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954" y="3620293"/>
                  <a:ext cx="905579" cy="3810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D0F6D44-C4B3-4874-AB4A-8B9B15DC591A}"/>
                    </a:ext>
                  </a:extLst>
                </p:cNvPr>
                <p:cNvSpPr/>
                <p:nvPr/>
              </p:nvSpPr>
              <p:spPr>
                <a:xfrm>
                  <a:off x="9076621" y="3620293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D0F6D44-C4B3-4874-AB4A-8B9B15DC59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621" y="3620293"/>
                  <a:ext cx="905579" cy="3810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83094C27-74B1-4ABC-A7C3-33A96BA27A9A}"/>
                    </a:ext>
                  </a:extLst>
                </p:cNvPr>
                <p:cNvSpPr/>
                <p:nvPr/>
              </p:nvSpPr>
              <p:spPr>
                <a:xfrm>
                  <a:off x="10698164" y="4871510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83094C27-74B1-4ABC-A7C3-33A96BA27A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8164" y="4871510"/>
                  <a:ext cx="905579" cy="3810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743B1FBE-CC14-4451-9107-6D46EAC53CB7}"/>
                    </a:ext>
                  </a:extLst>
                </p:cNvPr>
                <p:cNvSpPr/>
                <p:nvPr/>
              </p:nvSpPr>
              <p:spPr>
                <a:xfrm>
                  <a:off x="7992887" y="4885267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743B1FBE-CC14-4451-9107-6D46EAC53C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887" y="4885267"/>
                  <a:ext cx="905579" cy="3810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19B73616-0DCA-4C85-8AA7-08FF2DDC8FC2}"/>
                    </a:ext>
                  </a:extLst>
                </p:cNvPr>
                <p:cNvSpPr/>
                <p:nvPr/>
              </p:nvSpPr>
              <p:spPr>
                <a:xfrm>
                  <a:off x="9093554" y="4885267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19B73616-0DCA-4C85-8AA7-08FF2DDC8F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3554" y="4885267"/>
                  <a:ext cx="905579" cy="38100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51B2AAB-4588-40D5-B1F6-1ED4FC0A4599}"/>
                    </a:ext>
                  </a:extLst>
                </p:cNvPr>
                <p:cNvSpPr/>
                <p:nvPr/>
              </p:nvSpPr>
              <p:spPr>
                <a:xfrm>
                  <a:off x="10681231" y="3140077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51B2AAB-4588-40D5-B1F6-1ED4FC0A45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1231" y="3140077"/>
                  <a:ext cx="905579" cy="38100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B42A255E-A5D9-4DCF-B964-96CA369FC909}"/>
                    </a:ext>
                  </a:extLst>
                </p:cNvPr>
                <p:cNvSpPr/>
                <p:nvPr/>
              </p:nvSpPr>
              <p:spPr>
                <a:xfrm>
                  <a:off x="7975954" y="3153834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B42A255E-A5D9-4DCF-B964-96CA369FC9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954" y="3153834"/>
                  <a:ext cx="905579" cy="38100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6940D0C4-8726-4808-8747-8F21905D8EAF}"/>
                    </a:ext>
                  </a:extLst>
                </p:cNvPr>
                <p:cNvSpPr/>
                <p:nvPr/>
              </p:nvSpPr>
              <p:spPr>
                <a:xfrm>
                  <a:off x="9076621" y="3153834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6940D0C4-8726-4808-8747-8F21905D8E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621" y="3153834"/>
                  <a:ext cx="905579" cy="38100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485D104A-A48C-4347-8A7A-C0A3CC6D84FE}"/>
                </a:ext>
              </a:extLst>
            </p:cNvPr>
            <p:cNvCxnSpPr>
              <a:cxnSpLocks/>
            </p:cNvCxnSpPr>
            <p:nvPr/>
          </p:nvCxnSpPr>
          <p:spPr>
            <a:xfrm>
              <a:off x="8445677" y="4068495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6B0380B-1A9B-4C45-9D9A-6D7372AAE4C9}"/>
                </a:ext>
              </a:extLst>
            </p:cNvPr>
            <p:cNvCxnSpPr>
              <a:cxnSpLocks/>
            </p:cNvCxnSpPr>
            <p:nvPr/>
          </p:nvCxnSpPr>
          <p:spPr>
            <a:xfrm>
              <a:off x="9520944" y="4068495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5ACB0441-94BC-4ECC-AA2E-63BC05C06A81}"/>
                </a:ext>
              </a:extLst>
            </p:cNvPr>
            <p:cNvCxnSpPr>
              <a:cxnSpLocks/>
            </p:cNvCxnSpPr>
            <p:nvPr/>
          </p:nvCxnSpPr>
          <p:spPr>
            <a:xfrm>
              <a:off x="11180411" y="4068495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AD20153-7F06-4E20-B68F-34327E5E5CF6}"/>
                </a:ext>
              </a:extLst>
            </p:cNvPr>
            <p:cNvSpPr txBox="1"/>
            <p:nvPr/>
          </p:nvSpPr>
          <p:spPr>
            <a:xfrm>
              <a:off x="10152954" y="3344334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1A3DC6E-4414-47D5-921C-DA298FEA51FF}"/>
                </a:ext>
              </a:extLst>
            </p:cNvPr>
            <p:cNvSpPr txBox="1"/>
            <p:nvPr/>
          </p:nvSpPr>
          <p:spPr>
            <a:xfrm>
              <a:off x="10181412" y="4817531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98041DD-CA97-431C-94F6-BCE444EBC0C2}"/>
              </a:ext>
            </a:extLst>
          </p:cNvPr>
          <p:cNvSpPr/>
          <p:nvPr/>
        </p:nvSpPr>
        <p:spPr>
          <a:xfrm>
            <a:off x="9008533" y="656330"/>
            <a:ext cx="2844799" cy="393671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3">
                <a:extLst>
                  <a:ext uri="{FF2B5EF4-FFF2-40B4-BE49-F238E27FC236}">
                    <a16:creationId xmlns:a16="http://schemas.microsoft.com/office/drawing/2014/main" id="{E2488169-93AF-4CB8-A0BB-5A84AE4D42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6497837"/>
                  </p:ext>
                </p:extLst>
              </p:nvPr>
            </p:nvGraphicFramePr>
            <p:xfrm>
              <a:off x="982132" y="2682975"/>
              <a:ext cx="4579973" cy="164522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1628076307"/>
                        </a:ext>
                      </a:extLst>
                    </a:gridCol>
                    <a:gridCol w="3360773">
                      <a:extLst>
                        <a:ext uri="{9D8B030D-6E8A-4147-A177-3AD203B41FA5}">
                          <a16:colId xmlns:a16="http://schemas.microsoft.com/office/drawing/2014/main" val="1271623110"/>
                        </a:ext>
                      </a:extLst>
                    </a:gridCol>
                  </a:tblGrid>
                  <a:tr h="18022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Type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Bool</a:t>
                          </a:r>
                          <a:br>
                            <a:rPr lang="en-US" sz="2000" dirty="0"/>
                          </a:br>
                          <a:r>
                            <a:rPr lang="en-US" sz="2000" dirty="0"/>
                            <a:t>| </a:t>
                          </a:r>
                          <a:r>
                            <a:rPr lang="en-US" sz="2000" dirty="0" err="1"/>
                            <a:t>Bitvector</a:t>
                          </a:r>
                          <a:r>
                            <a:rPr lang="en-US" sz="2000" dirty="0"/>
                            <a:t>(</a:t>
                          </a:r>
                          <a:r>
                            <a:rPr lang="en-US" sz="2000" dirty="0" err="1"/>
                            <a:t>nbits</a:t>
                          </a:r>
                          <a:r>
                            <a:rPr lang="en-US" sz="2000" dirty="0"/>
                            <a:t>)</a:t>
                          </a:r>
                          <a:br>
                            <a:rPr lang="en-US" sz="2000" dirty="0"/>
                          </a:br>
                          <a:r>
                            <a:rPr lang="en-US" sz="2000" dirty="0"/>
                            <a:t>| Memory(</a:t>
                          </a:r>
                          <a:r>
                            <a:rPr lang="en-US" sz="2000" dirty="0" err="1"/>
                            <a:t>databits</a:t>
                          </a:r>
                          <a:r>
                            <a:rPr lang="en-US" sz="2000" dirty="0"/>
                            <a:t>, </a:t>
                          </a:r>
                          <a:r>
                            <a:rPr lang="en-US" sz="2000" dirty="0" err="1"/>
                            <a:t>addrbits</a:t>
                          </a:r>
                          <a:r>
                            <a:rPr lang="en-US" sz="2000" dirty="0"/>
                            <a:t>)</a:t>
                          </a:r>
                          <a:br>
                            <a:rPr lang="en-US" sz="2000" dirty="0"/>
                          </a:br>
                          <a:r>
                            <a:rPr lang="en-US" sz="2000" b="1" dirty="0">
                              <a:solidFill>
                                <a:schemeClr val="accent1"/>
                              </a:solidFill>
                            </a:rPr>
                            <a:t>| Vector(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US" sz="2000" b="1" dirty="0">
                              <a:solidFill>
                                <a:schemeClr val="accent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a14:m>
                          <a:r>
                            <a:rPr lang="en-US" sz="2000" b="1" dirty="0">
                              <a:solidFill>
                                <a:schemeClr val="accent1"/>
                              </a:solidFill>
                            </a:rPr>
                            <a:t>)</a:t>
                          </a:r>
                        </a:p>
                        <a:p>
                          <a:pPr algn="l"/>
                          <a:r>
                            <a:rPr lang="en-US" sz="2000" b="1" dirty="0">
                              <a:solidFill>
                                <a:schemeClr val="accent1"/>
                              </a:solidFill>
                            </a:rPr>
                            <a:t>| Record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sz="20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∈[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b>
                              </m:sSub>
                            </m:oMath>
                          </a14:m>
                          <a:endParaRPr lang="en-US" sz="20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34554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3">
                <a:extLst>
                  <a:ext uri="{FF2B5EF4-FFF2-40B4-BE49-F238E27FC236}">
                    <a16:creationId xmlns:a16="http://schemas.microsoft.com/office/drawing/2014/main" id="{E2488169-93AF-4CB8-A0BB-5A84AE4D42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6497837"/>
                  </p:ext>
                </p:extLst>
              </p:nvPr>
            </p:nvGraphicFramePr>
            <p:xfrm>
              <a:off x="982132" y="2682975"/>
              <a:ext cx="4579973" cy="164522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1628076307"/>
                        </a:ext>
                      </a:extLst>
                    </a:gridCol>
                    <a:gridCol w="3360773">
                      <a:extLst>
                        <a:ext uri="{9D8B030D-6E8A-4147-A177-3AD203B41FA5}">
                          <a16:colId xmlns:a16="http://schemas.microsoft.com/office/drawing/2014/main" val="1271623110"/>
                        </a:ext>
                      </a:extLst>
                    </a:gridCol>
                  </a:tblGrid>
                  <a:tr h="16452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500" t="-1845" r="-277000" b="-4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36413" t="-1845" r="-362" b="-47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34554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D4EF3C-671C-46A8-9ED6-08FEDB7D6C36}"/>
                  </a:ext>
                </a:extLst>
              </p:cNvPr>
              <p:cNvSpPr txBox="1"/>
              <p:nvPr/>
            </p:nvSpPr>
            <p:spPr>
              <a:xfrm>
                <a:off x="6067533" y="3307936"/>
                <a:ext cx="4160987" cy="77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Record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TypeRecord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D4EF3C-671C-46A8-9ED6-08FEDB7D6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533" y="3307936"/>
                <a:ext cx="4160987" cy="774315"/>
              </a:xfrm>
              <a:prstGeom prst="rect">
                <a:avLst/>
              </a:prstGeom>
              <a:blipFill>
                <a:blip r:embed="rId14"/>
                <a:stretch>
                  <a:fillRect r="-2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5F0749A-27CE-41D0-B894-41C7629CFC5C}"/>
                  </a:ext>
                </a:extLst>
              </p:cNvPr>
              <p:cNvSpPr txBox="1"/>
              <p:nvPr/>
            </p:nvSpPr>
            <p:spPr>
              <a:xfrm>
                <a:off x="6067535" y="4187169"/>
                <a:ext cx="4160987" cy="783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Record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TypeField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5F0749A-27CE-41D0-B894-41C7629CF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535" y="4187169"/>
                <a:ext cx="4160987" cy="783228"/>
              </a:xfrm>
              <a:prstGeom prst="rect">
                <a:avLst/>
              </a:prstGeom>
              <a:blipFill>
                <a:blip r:embed="rId15"/>
                <a:stretch>
                  <a:fillRect r="-15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C922A66-05E6-4704-8BF6-7A5FD8C2CD3F}"/>
                  </a:ext>
                </a:extLst>
              </p:cNvPr>
              <p:cNvSpPr txBox="1"/>
              <p:nvPr/>
            </p:nvSpPr>
            <p:spPr>
              <a:xfrm>
                <a:off x="6067534" y="2469997"/>
                <a:ext cx="4160987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Vector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   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TypeElem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C922A66-05E6-4704-8BF6-7A5FD8C2C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534" y="2469997"/>
                <a:ext cx="4160987" cy="7330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7C3364F-8C34-4F4D-8BF8-E425CDEC5C29}"/>
                  </a:ext>
                </a:extLst>
              </p:cNvPr>
              <p:cNvSpPr/>
              <p:nvPr/>
            </p:nvSpPr>
            <p:spPr>
              <a:xfrm>
                <a:off x="2615844" y="5087046"/>
                <a:ext cx="599475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Example (Row/column vectors, Matrix)</a:t>
                </a:r>
                <a:br>
                  <a:rPr lang="en-US" sz="2000" dirty="0"/>
                </a:b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float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Bitvector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2000" dirty="0"/>
                  <a:t>, consider an ILA with variables: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Vector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float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  <a:br>
                  <a:rPr lang="en-US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Vector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Vector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float</m:t>
                            </m:r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4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4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7C3364F-8C34-4F4D-8BF8-E425CDEC5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844" y="5087046"/>
                <a:ext cx="5994756" cy="1323439"/>
              </a:xfrm>
              <a:prstGeom prst="rect">
                <a:avLst/>
              </a:prstGeom>
              <a:blipFill>
                <a:blip r:embed="rId17"/>
                <a:stretch>
                  <a:fillRect l="-1016" t="-2294" r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43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4" grpId="0"/>
      <p:bldP spid="96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" name="Table 5">
                <a:extLst>
                  <a:ext uri="{FF2B5EF4-FFF2-40B4-BE49-F238E27FC236}">
                    <a16:creationId xmlns:a16="http://schemas.microsoft.com/office/drawing/2014/main" id="{9BF48E2E-436F-41E6-8531-A3F5F532339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63233397"/>
                  </p:ext>
                </p:extLst>
              </p:nvPr>
            </p:nvGraphicFramePr>
            <p:xfrm>
              <a:off x="1039790" y="3194645"/>
              <a:ext cx="5767990" cy="274969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4695">
                      <a:extLst>
                        <a:ext uri="{9D8B030D-6E8A-4147-A177-3AD203B41FA5}">
                          <a16:colId xmlns:a16="http://schemas.microsoft.com/office/drawing/2014/main" val="4292249962"/>
                        </a:ext>
                      </a:extLst>
                    </a:gridCol>
                    <a:gridCol w="5233295">
                      <a:extLst>
                        <a:ext uri="{9D8B030D-6E8A-4147-A177-3AD203B41FA5}">
                          <a16:colId xmlns:a16="http://schemas.microsoft.com/office/drawing/2014/main" val="1023535323"/>
                        </a:ext>
                      </a:extLst>
                    </a:gridCol>
                  </a:tblGrid>
                  <a:tr h="37914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the </a:t>
                          </a:r>
                          <a:r>
                            <a:rPr lang="en-US" b="1" dirty="0"/>
                            <a:t>data atom</a:t>
                          </a:r>
                          <a:r>
                            <a:rPr lang="en-US" dirty="0"/>
                            <a:t>, is the unit of state being updated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60085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is the state used (read/written) in order to update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Note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3634389"/>
                      </a:ext>
                    </a:extLst>
                  </a:tr>
                  <a:tr h="41288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the input read in order to update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38580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</m:oMath>
                          </a14:m>
                          <a:r>
                            <a:rPr lang="en-US" dirty="0"/>
                            <a:t>,  is the decode condition of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  <a:tr h="60085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 is </a:t>
                          </a:r>
                          <a:r>
                            <a:rPr lang="en-US" b="0" dirty="0"/>
                            <a:t>a transition</a:t>
                          </a:r>
                          <a:r>
                            <a:rPr lang="en-US" dirty="0"/>
                            <a:t> function</a:t>
                          </a:r>
                          <a:r>
                            <a:rPr lang="en-US" baseline="0" dirty="0"/>
                            <a:t> giving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1627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6" name="Table 5">
                <a:extLst>
                  <a:ext uri="{FF2B5EF4-FFF2-40B4-BE49-F238E27FC236}">
                    <a16:creationId xmlns:a16="http://schemas.microsoft.com/office/drawing/2014/main" id="{9BF48E2E-436F-41E6-8531-A3F5F532339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63233397"/>
                  </p:ext>
                </p:extLst>
              </p:nvPr>
            </p:nvGraphicFramePr>
            <p:xfrm>
              <a:off x="1039790" y="3194645"/>
              <a:ext cx="5767990" cy="274969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4695">
                      <a:extLst>
                        <a:ext uri="{9D8B030D-6E8A-4147-A177-3AD203B41FA5}">
                          <a16:colId xmlns:a16="http://schemas.microsoft.com/office/drawing/2014/main" val="4292249962"/>
                        </a:ext>
                      </a:extLst>
                    </a:gridCol>
                    <a:gridCol w="5233295">
                      <a:extLst>
                        <a:ext uri="{9D8B030D-6E8A-4147-A177-3AD203B41FA5}">
                          <a16:colId xmlns:a16="http://schemas.microsoft.com/office/drawing/2014/main" val="1023535323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976136" b="-444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the </a:t>
                          </a:r>
                          <a:r>
                            <a:rPr lang="en-US" b="1" dirty="0"/>
                            <a:t>data atom</a:t>
                          </a:r>
                          <a:r>
                            <a:rPr lang="en-US" dirty="0"/>
                            <a:t>, is the unit of state being updated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9048" r="-976136" b="-25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44" t="-79048" b="-25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3634389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26506" r="-976136" b="-218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the input read in order to update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30488" r="-976136" b="-1207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44" t="-330488" b="-1207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  <a:tr h="6008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56566" r="-976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44" t="-3565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1627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5">
                <a:extLst>
                  <a:ext uri="{FF2B5EF4-FFF2-40B4-BE49-F238E27FC236}">
                    <a16:creationId xmlns:a16="http://schemas.microsoft.com/office/drawing/2014/main" id="{38D04A08-5049-4BB3-9D7D-46258A49E35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19573643"/>
                  </p:ext>
                </p:extLst>
              </p:nvPr>
            </p:nvGraphicFramePr>
            <p:xfrm>
              <a:off x="6807780" y="2741775"/>
              <a:ext cx="4648200" cy="315607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648200">
                      <a:extLst>
                        <a:ext uri="{9D8B030D-6E8A-4147-A177-3AD203B41FA5}">
                          <a16:colId xmlns:a16="http://schemas.microsoft.com/office/drawing/2014/main" val="2850417133"/>
                        </a:ext>
                      </a:extLst>
                    </a:gridCol>
                  </a:tblGrid>
                  <a:tr h="4221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Example (Dot product).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="0" dirty="0"/>
                            <a:t>Hardware: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oMath>
                          </a14:m>
                          <a:endParaRPr lang="en-US" sz="1800" dirty="0">
                            <a:latin typeface="Cambria Math" panose="02040503050406030204" pitchFamily="18" charset="0"/>
                          </a:endParaRPr>
                        </a:p>
                      </a:txBody>
                      <a:tcPr marL="137160" marR="0" marT="0" marB="9144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6882677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</m:oMath>
                          </a14:m>
                          <a:r>
                            <a:rPr lang="en-US" sz="1800" dirty="0"/>
                            <a:t> where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float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dirty="0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res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where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Vector</m:t>
                              </m:r>
                              <m:d>
                                <m:dPr>
                                  <m:ctrlP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float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  <m: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4</m:t>
                                  </m:r>
                                </m:e>
                              </m:d>
                            </m:oMath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3634389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start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where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baseline="0" smtClean="0">
                                      <a:latin typeface="Cambria Math" panose="02040503050406030204" pitchFamily="18" charset="0"/>
                                    </a:rPr>
                                    <m:t>start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start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res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 ∗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1627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5">
                <a:extLst>
                  <a:ext uri="{FF2B5EF4-FFF2-40B4-BE49-F238E27FC236}">
                    <a16:creationId xmlns:a16="http://schemas.microsoft.com/office/drawing/2014/main" id="{38D04A08-5049-4BB3-9D7D-46258A49E35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19573643"/>
                  </p:ext>
                </p:extLst>
              </p:nvPr>
            </p:nvGraphicFramePr>
            <p:xfrm>
              <a:off x="6807780" y="2741775"/>
              <a:ext cx="4648200" cy="315607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648200">
                      <a:extLst>
                        <a:ext uri="{9D8B030D-6E8A-4147-A177-3AD203B41FA5}">
                          <a16:colId xmlns:a16="http://schemas.microsoft.com/office/drawing/2014/main" val="2850417133"/>
                        </a:ext>
                      </a:extLst>
                    </a:gridCol>
                  </a:tblGrid>
                  <a:tr h="5043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9144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31" t="-1205" r="-262" b="-633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6882677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31" t="-101205" r="-262" b="-533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31" t="-159048" r="-262" b="-32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3634389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31" t="-327711" r="-262" b="-3072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31" t="-432927" r="-262" b="-21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1" t="-526506" r="-262" b="-1084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16278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1BD6E26-9420-4D66-91EE-67411BF8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25098B-2F70-4411-B23E-761B8879C0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03431"/>
                <a:ext cx="10515600" cy="10676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A </a:t>
                </a:r>
                <a:r>
                  <a:rPr lang="en-US" sz="2200" b="1" dirty="0"/>
                  <a:t>data atom instruction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describes the operation used to update a single unit of state: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25098B-2F70-4411-B23E-761B8879C0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03431"/>
                <a:ext cx="10515600" cy="1067655"/>
              </a:xfrm>
              <a:blipFill>
                <a:blip r:embed="rId5"/>
                <a:stretch>
                  <a:fillRect l="-754" t="-6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6ADCD-2CB0-4CF8-8647-7B709FB5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DCAF948-FEE4-4333-AF4D-D2B6920B8BED}"/>
                  </a:ext>
                </a:extLst>
              </p14:cNvPr>
              <p14:cNvContentPartPr/>
              <p14:nvPr/>
            </p14:nvContentPartPr>
            <p14:xfrm>
              <a:off x="7956573" y="2472340"/>
              <a:ext cx="18360" cy="10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DCAF948-FEE4-4333-AF4D-D2B6920B8B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47573" y="2463030"/>
                <a:ext cx="36000" cy="29048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9B357A99-0390-482F-988B-C7C9B51A2E7F}"/>
              </a:ext>
            </a:extLst>
          </p:cNvPr>
          <p:cNvGrpSpPr/>
          <p:nvPr/>
        </p:nvGrpSpPr>
        <p:grpSpPr>
          <a:xfrm>
            <a:off x="9364490" y="288923"/>
            <a:ext cx="2520853" cy="1477433"/>
            <a:chOff x="7975954" y="3140077"/>
            <a:chExt cx="3627789" cy="21261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B36F163-084A-47F7-A53F-01E36ED2EBA6}"/>
                    </a:ext>
                  </a:extLst>
                </p:cNvPr>
                <p:cNvSpPr/>
                <p:nvPr/>
              </p:nvSpPr>
              <p:spPr>
                <a:xfrm>
                  <a:off x="10681231" y="3606536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B36F163-084A-47F7-A53F-01E36ED2EB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1231" y="3606536"/>
                  <a:ext cx="905579" cy="3810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AC94811-873A-42B9-95FA-2BC43A7C5A72}"/>
                    </a:ext>
                  </a:extLst>
                </p:cNvPr>
                <p:cNvSpPr/>
                <p:nvPr/>
              </p:nvSpPr>
              <p:spPr>
                <a:xfrm>
                  <a:off x="7975954" y="3620293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AC94811-873A-42B9-95FA-2BC43A7C5A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954" y="3620293"/>
                  <a:ext cx="905579" cy="38100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6DD66C9-D614-4116-AEE4-6BBD47A20102}"/>
                    </a:ext>
                  </a:extLst>
                </p:cNvPr>
                <p:cNvSpPr/>
                <p:nvPr/>
              </p:nvSpPr>
              <p:spPr>
                <a:xfrm>
                  <a:off x="9076621" y="3620293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6DD66C9-D614-4116-AEE4-6BBD47A201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621" y="3620293"/>
                  <a:ext cx="905579" cy="38100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273C72F-2675-4B38-9B0A-C58F485E4F78}"/>
                    </a:ext>
                  </a:extLst>
                </p:cNvPr>
                <p:cNvSpPr/>
                <p:nvPr/>
              </p:nvSpPr>
              <p:spPr>
                <a:xfrm>
                  <a:off x="10698164" y="4871510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273C72F-2675-4B38-9B0A-C58F485E4F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8164" y="4871510"/>
                  <a:ext cx="905579" cy="38100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22A2937A-E634-4A95-ABEF-6FD398045A61}"/>
                    </a:ext>
                  </a:extLst>
                </p:cNvPr>
                <p:cNvSpPr/>
                <p:nvPr/>
              </p:nvSpPr>
              <p:spPr>
                <a:xfrm>
                  <a:off x="7992887" y="4885267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22A2937A-E634-4A95-ABEF-6FD398045A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887" y="4885267"/>
                  <a:ext cx="905579" cy="38100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919EC21-C812-4FBB-B2C0-D3E06BFE9903}"/>
                    </a:ext>
                  </a:extLst>
                </p:cNvPr>
                <p:cNvSpPr/>
                <p:nvPr/>
              </p:nvSpPr>
              <p:spPr>
                <a:xfrm>
                  <a:off x="9093554" y="4885267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919EC21-C812-4FBB-B2C0-D3E06BFE99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3554" y="4885267"/>
                  <a:ext cx="905579" cy="38100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7C1F920-552F-4AE5-A2FF-64EE2699D337}"/>
                    </a:ext>
                  </a:extLst>
                </p:cNvPr>
                <p:cNvSpPr/>
                <p:nvPr/>
              </p:nvSpPr>
              <p:spPr>
                <a:xfrm>
                  <a:off x="10681231" y="3140077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7C1F920-552F-4AE5-A2FF-64EE2699D3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1231" y="3140077"/>
                  <a:ext cx="905579" cy="38100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8678677-E5D7-4209-A1AE-06BDF79E6283}"/>
                    </a:ext>
                  </a:extLst>
                </p:cNvPr>
                <p:cNvSpPr/>
                <p:nvPr/>
              </p:nvSpPr>
              <p:spPr>
                <a:xfrm>
                  <a:off x="7975954" y="3153834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8678677-E5D7-4209-A1AE-06BDF79E62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954" y="3153834"/>
                  <a:ext cx="905579" cy="38100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CFF502B-975D-40FD-B002-466A00C2FD21}"/>
                    </a:ext>
                  </a:extLst>
                </p:cNvPr>
                <p:cNvSpPr/>
                <p:nvPr/>
              </p:nvSpPr>
              <p:spPr>
                <a:xfrm>
                  <a:off x="9076621" y="3153834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CFF502B-975D-40FD-B002-466A00C2FD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621" y="3153834"/>
                  <a:ext cx="905579" cy="38100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47885FA-C022-4D08-A3A3-40A61745A45E}"/>
                </a:ext>
              </a:extLst>
            </p:cNvPr>
            <p:cNvCxnSpPr>
              <a:cxnSpLocks/>
            </p:cNvCxnSpPr>
            <p:nvPr/>
          </p:nvCxnSpPr>
          <p:spPr>
            <a:xfrm>
              <a:off x="8445677" y="4068495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69C3064-5F73-4948-8031-891562093F9B}"/>
                </a:ext>
              </a:extLst>
            </p:cNvPr>
            <p:cNvCxnSpPr>
              <a:cxnSpLocks/>
            </p:cNvCxnSpPr>
            <p:nvPr/>
          </p:nvCxnSpPr>
          <p:spPr>
            <a:xfrm>
              <a:off x="9520944" y="4068495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DD45896-C911-46DA-ABE0-F167019DB208}"/>
                </a:ext>
              </a:extLst>
            </p:cNvPr>
            <p:cNvCxnSpPr>
              <a:cxnSpLocks/>
            </p:cNvCxnSpPr>
            <p:nvPr/>
          </p:nvCxnSpPr>
          <p:spPr>
            <a:xfrm>
              <a:off x="11180411" y="4068495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62E10DE-F089-479C-BA52-ECDC69152A22}"/>
                </a:ext>
              </a:extLst>
            </p:cNvPr>
            <p:cNvSpPr txBox="1"/>
            <p:nvPr/>
          </p:nvSpPr>
          <p:spPr>
            <a:xfrm>
              <a:off x="10152954" y="3344334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EBF602-13A4-41D8-8C2A-AC281BC0D259}"/>
                </a:ext>
              </a:extLst>
            </p:cNvPr>
            <p:cNvSpPr txBox="1"/>
            <p:nvPr/>
          </p:nvSpPr>
          <p:spPr>
            <a:xfrm>
              <a:off x="10181412" y="4817531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4CE9EC26-7500-4CB6-8E74-5FEF19EC573E}"/>
              </a:ext>
            </a:extLst>
          </p:cNvPr>
          <p:cNvSpPr/>
          <p:nvPr/>
        </p:nvSpPr>
        <p:spPr>
          <a:xfrm>
            <a:off x="9295025" y="226332"/>
            <a:ext cx="743302" cy="1610932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949DD-38E6-483E-8C3E-1B06CE125C0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52925" y="486122"/>
            <a:ext cx="2152075" cy="1005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5">
                <a:extLst>
                  <a:ext uri="{FF2B5EF4-FFF2-40B4-BE49-F238E27FC236}">
                    <a16:creationId xmlns:a16="http://schemas.microsoft.com/office/drawing/2014/main" id="{93AAE670-3BAA-40EA-977B-44215B54853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92528266"/>
                  </p:ext>
                </p:extLst>
              </p:nvPr>
            </p:nvGraphicFramePr>
            <p:xfrm>
              <a:off x="1039790" y="3194645"/>
              <a:ext cx="5767990" cy="16459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4695">
                      <a:extLst>
                        <a:ext uri="{9D8B030D-6E8A-4147-A177-3AD203B41FA5}">
                          <a16:colId xmlns:a16="http://schemas.microsoft.com/office/drawing/2014/main" val="4292249962"/>
                        </a:ext>
                      </a:extLst>
                    </a:gridCol>
                    <a:gridCol w="5233295">
                      <a:extLst>
                        <a:ext uri="{9D8B030D-6E8A-4147-A177-3AD203B41FA5}">
                          <a16:colId xmlns:a16="http://schemas.microsoft.com/office/drawing/2014/main" val="1023535323"/>
                        </a:ext>
                      </a:extLst>
                    </a:gridCol>
                  </a:tblGrid>
                  <a:tr h="37914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the </a:t>
                          </a:r>
                          <a:r>
                            <a:rPr lang="en-US" b="1" dirty="0"/>
                            <a:t>data atom</a:t>
                          </a:r>
                          <a:r>
                            <a:rPr lang="en-US" dirty="0"/>
                            <a:t>, is the unit of state being updated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60085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is the state used (read/written) in order to update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Note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3634389"/>
                      </a:ext>
                    </a:extLst>
                  </a:tr>
                  <a:tr h="41288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the input read in order to update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5">
                <a:extLst>
                  <a:ext uri="{FF2B5EF4-FFF2-40B4-BE49-F238E27FC236}">
                    <a16:creationId xmlns:a16="http://schemas.microsoft.com/office/drawing/2014/main" id="{93AAE670-3BAA-40EA-977B-44215B54853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92528266"/>
                  </p:ext>
                </p:extLst>
              </p:nvPr>
            </p:nvGraphicFramePr>
            <p:xfrm>
              <a:off x="1039790" y="3194645"/>
              <a:ext cx="5767990" cy="16459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4695">
                      <a:extLst>
                        <a:ext uri="{9D8B030D-6E8A-4147-A177-3AD203B41FA5}">
                          <a16:colId xmlns:a16="http://schemas.microsoft.com/office/drawing/2014/main" val="4292249962"/>
                        </a:ext>
                      </a:extLst>
                    </a:gridCol>
                    <a:gridCol w="5233295">
                      <a:extLst>
                        <a:ext uri="{9D8B030D-6E8A-4147-A177-3AD203B41FA5}">
                          <a16:colId xmlns:a16="http://schemas.microsoft.com/office/drawing/2014/main" val="1023535323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r="-976136" b="-237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the </a:t>
                          </a:r>
                          <a:r>
                            <a:rPr lang="en-US" b="1" dirty="0"/>
                            <a:t>data atom</a:t>
                          </a:r>
                          <a:r>
                            <a:rPr lang="en-US" dirty="0"/>
                            <a:t>, is the unit of state being updated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t="-79048" r="-976136" b="-8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0244" t="-79048" b="-8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3634389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t="-226506" r="-976136" b="-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0244" t="-226506" b="-10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5">
                <a:extLst>
                  <a:ext uri="{FF2B5EF4-FFF2-40B4-BE49-F238E27FC236}">
                    <a16:creationId xmlns:a16="http://schemas.microsoft.com/office/drawing/2014/main" id="{4572E61E-7078-49F3-9BA9-A783265C1B7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83799964"/>
                  </p:ext>
                </p:extLst>
              </p:nvPr>
            </p:nvGraphicFramePr>
            <p:xfrm>
              <a:off x="1039790" y="3194645"/>
              <a:ext cx="5767990" cy="5029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4695">
                      <a:extLst>
                        <a:ext uri="{9D8B030D-6E8A-4147-A177-3AD203B41FA5}">
                          <a16:colId xmlns:a16="http://schemas.microsoft.com/office/drawing/2014/main" val="4292249962"/>
                        </a:ext>
                      </a:extLst>
                    </a:gridCol>
                    <a:gridCol w="5233295">
                      <a:extLst>
                        <a:ext uri="{9D8B030D-6E8A-4147-A177-3AD203B41FA5}">
                          <a16:colId xmlns:a16="http://schemas.microsoft.com/office/drawing/2014/main" val="1023535323"/>
                        </a:ext>
                      </a:extLst>
                    </a:gridCol>
                  </a:tblGrid>
                  <a:tr h="37914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the </a:t>
                          </a:r>
                          <a:r>
                            <a:rPr lang="en-US" b="1" dirty="0"/>
                            <a:t>data atom</a:t>
                          </a:r>
                          <a:r>
                            <a:rPr lang="en-US" dirty="0"/>
                            <a:t>, is the unit of state being updated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5">
                <a:extLst>
                  <a:ext uri="{FF2B5EF4-FFF2-40B4-BE49-F238E27FC236}">
                    <a16:creationId xmlns:a16="http://schemas.microsoft.com/office/drawing/2014/main" id="{4572E61E-7078-49F3-9BA9-A783265C1B7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83799964"/>
                  </p:ext>
                </p:extLst>
              </p:nvPr>
            </p:nvGraphicFramePr>
            <p:xfrm>
              <a:off x="1039790" y="3194645"/>
              <a:ext cx="5767990" cy="5029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34695">
                      <a:extLst>
                        <a:ext uri="{9D8B030D-6E8A-4147-A177-3AD203B41FA5}">
                          <a16:colId xmlns:a16="http://schemas.microsoft.com/office/drawing/2014/main" val="4292249962"/>
                        </a:ext>
                      </a:extLst>
                    </a:gridCol>
                    <a:gridCol w="5233295">
                      <a:extLst>
                        <a:ext uri="{9D8B030D-6E8A-4147-A177-3AD203B41FA5}">
                          <a16:colId xmlns:a16="http://schemas.microsoft.com/office/drawing/2014/main" val="1023535323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r="-976136" b="-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the </a:t>
                          </a:r>
                          <a:r>
                            <a:rPr lang="en-US" b="1" dirty="0"/>
                            <a:t>data atom</a:t>
                          </a:r>
                          <a:r>
                            <a:rPr lang="en-US" dirty="0"/>
                            <a:t>, is the unit of state being updated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17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BD6E26-9420-4D66-91EE-67411BF89B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-SIMD Instruction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BD6E26-9420-4D66-91EE-67411BF89B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25098B-2F70-4411-B23E-761B8879C0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05027"/>
                <a:ext cx="10515600" cy="10676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b="1" dirty="0"/>
                  <a:t>-SIMD instruction</a:t>
                </a:r>
                <a:r>
                  <a:rPr lang="en-US" dirty="0"/>
                  <a:t> is a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𝒬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where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25098B-2F70-4411-B23E-761B8879C0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05027"/>
                <a:ext cx="10515600" cy="1067655"/>
              </a:xfrm>
              <a:blipFill>
                <a:blip r:embed="rId4"/>
                <a:stretch>
                  <a:fillRect l="-1043" t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6ADCD-2CB0-4CF8-8647-7B709FB5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DCAF948-FEE4-4333-AF4D-D2B6920B8BED}"/>
                  </a:ext>
                </a:extLst>
              </p14:cNvPr>
              <p14:cNvContentPartPr/>
              <p14:nvPr/>
            </p14:nvContentPartPr>
            <p14:xfrm>
              <a:off x="7956573" y="2472332"/>
              <a:ext cx="18360" cy="10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DCAF948-FEE4-4333-AF4D-D2B6920B8B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47573" y="2463022"/>
                <a:ext cx="36000" cy="29048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9B357A99-0390-482F-988B-C7C9B51A2E7F}"/>
              </a:ext>
            </a:extLst>
          </p:cNvPr>
          <p:cNvGrpSpPr/>
          <p:nvPr/>
        </p:nvGrpSpPr>
        <p:grpSpPr>
          <a:xfrm>
            <a:off x="9364490" y="288923"/>
            <a:ext cx="2520853" cy="1477433"/>
            <a:chOff x="7975954" y="3140077"/>
            <a:chExt cx="3627789" cy="21261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B36F163-084A-47F7-A53F-01E36ED2EBA6}"/>
                    </a:ext>
                  </a:extLst>
                </p:cNvPr>
                <p:cNvSpPr/>
                <p:nvPr/>
              </p:nvSpPr>
              <p:spPr>
                <a:xfrm>
                  <a:off x="10681231" y="3606536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B36F163-084A-47F7-A53F-01E36ED2EB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1231" y="3606536"/>
                  <a:ext cx="905579" cy="381001"/>
                </a:xfrm>
                <a:prstGeom prst="rect">
                  <a:avLst/>
                </a:prstGeom>
                <a:blipFill>
                  <a:blip r:embed="rId8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AC94811-873A-42B9-95FA-2BC43A7C5A72}"/>
                    </a:ext>
                  </a:extLst>
                </p:cNvPr>
                <p:cNvSpPr/>
                <p:nvPr/>
              </p:nvSpPr>
              <p:spPr>
                <a:xfrm>
                  <a:off x="7975954" y="3620293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AC94811-873A-42B9-95FA-2BC43A7C5A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954" y="3620293"/>
                  <a:ext cx="905579" cy="381001"/>
                </a:xfrm>
                <a:prstGeom prst="rect">
                  <a:avLst/>
                </a:prstGeom>
                <a:blipFill>
                  <a:blip r:embed="rId8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6DD66C9-D614-4116-AEE4-6BBD47A20102}"/>
                    </a:ext>
                  </a:extLst>
                </p:cNvPr>
                <p:cNvSpPr/>
                <p:nvPr/>
              </p:nvSpPr>
              <p:spPr>
                <a:xfrm>
                  <a:off x="9076621" y="3620293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6DD66C9-D614-4116-AEE4-6BBD47A201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621" y="3620293"/>
                  <a:ext cx="905579" cy="381001"/>
                </a:xfrm>
                <a:prstGeom prst="rect">
                  <a:avLst/>
                </a:prstGeom>
                <a:blipFill>
                  <a:blip r:embed="rId8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273C72F-2675-4B38-9B0A-C58F485E4F78}"/>
                    </a:ext>
                  </a:extLst>
                </p:cNvPr>
                <p:cNvSpPr/>
                <p:nvPr/>
              </p:nvSpPr>
              <p:spPr>
                <a:xfrm>
                  <a:off x="10698164" y="4871510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273C72F-2675-4B38-9B0A-C58F485E4F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8164" y="4871510"/>
                  <a:ext cx="905579" cy="381001"/>
                </a:xfrm>
                <a:prstGeom prst="rect">
                  <a:avLst/>
                </a:prstGeom>
                <a:blipFill>
                  <a:blip r:embed="rId8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22A2937A-E634-4A95-ABEF-6FD398045A61}"/>
                    </a:ext>
                  </a:extLst>
                </p:cNvPr>
                <p:cNvSpPr/>
                <p:nvPr/>
              </p:nvSpPr>
              <p:spPr>
                <a:xfrm>
                  <a:off x="7992887" y="4885267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22A2937A-E634-4A95-ABEF-6FD398045A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887" y="4885267"/>
                  <a:ext cx="905579" cy="381001"/>
                </a:xfrm>
                <a:prstGeom prst="rect">
                  <a:avLst/>
                </a:prstGeom>
                <a:blipFill>
                  <a:blip r:embed="rId9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919EC21-C812-4FBB-B2C0-D3E06BFE9903}"/>
                    </a:ext>
                  </a:extLst>
                </p:cNvPr>
                <p:cNvSpPr/>
                <p:nvPr/>
              </p:nvSpPr>
              <p:spPr>
                <a:xfrm>
                  <a:off x="9093554" y="4885267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919EC21-C812-4FBB-B2C0-D3E06BFE99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3554" y="4885267"/>
                  <a:ext cx="905579" cy="381001"/>
                </a:xfrm>
                <a:prstGeom prst="rect">
                  <a:avLst/>
                </a:prstGeom>
                <a:blipFill>
                  <a:blip r:embed="rId9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7C1F920-552F-4AE5-A2FF-64EE2699D337}"/>
                    </a:ext>
                  </a:extLst>
                </p:cNvPr>
                <p:cNvSpPr/>
                <p:nvPr/>
              </p:nvSpPr>
              <p:spPr>
                <a:xfrm>
                  <a:off x="10681231" y="3140077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7C1F920-552F-4AE5-A2FF-64EE2699D3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1231" y="3140077"/>
                  <a:ext cx="905579" cy="381001"/>
                </a:xfrm>
                <a:prstGeom prst="rect">
                  <a:avLst/>
                </a:prstGeom>
                <a:blipFill>
                  <a:blip r:embed="rId9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8678677-E5D7-4209-A1AE-06BDF79E6283}"/>
                    </a:ext>
                  </a:extLst>
                </p:cNvPr>
                <p:cNvSpPr/>
                <p:nvPr/>
              </p:nvSpPr>
              <p:spPr>
                <a:xfrm>
                  <a:off x="7975954" y="3153834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8678677-E5D7-4209-A1AE-06BDF79E62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954" y="3153834"/>
                  <a:ext cx="905579" cy="381001"/>
                </a:xfrm>
                <a:prstGeom prst="rect">
                  <a:avLst/>
                </a:prstGeom>
                <a:blipFill>
                  <a:blip r:embed="rId9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CFF502B-975D-40FD-B002-466A00C2FD21}"/>
                    </a:ext>
                  </a:extLst>
                </p:cNvPr>
                <p:cNvSpPr/>
                <p:nvPr/>
              </p:nvSpPr>
              <p:spPr>
                <a:xfrm>
                  <a:off x="9076621" y="3153834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CFF502B-975D-40FD-B002-466A00C2FD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621" y="3153834"/>
                  <a:ext cx="905579" cy="381001"/>
                </a:xfrm>
                <a:prstGeom prst="rect">
                  <a:avLst/>
                </a:prstGeom>
                <a:blipFill>
                  <a:blip r:embed="rId9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47885FA-C022-4D08-A3A3-40A61745A45E}"/>
                </a:ext>
              </a:extLst>
            </p:cNvPr>
            <p:cNvCxnSpPr>
              <a:cxnSpLocks/>
            </p:cNvCxnSpPr>
            <p:nvPr/>
          </p:nvCxnSpPr>
          <p:spPr>
            <a:xfrm>
              <a:off x="8445677" y="4068495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69C3064-5F73-4948-8031-891562093F9B}"/>
                </a:ext>
              </a:extLst>
            </p:cNvPr>
            <p:cNvCxnSpPr>
              <a:cxnSpLocks/>
            </p:cNvCxnSpPr>
            <p:nvPr/>
          </p:nvCxnSpPr>
          <p:spPr>
            <a:xfrm>
              <a:off x="9520944" y="4068495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DD45896-C911-46DA-ABE0-F167019DB208}"/>
                </a:ext>
              </a:extLst>
            </p:cNvPr>
            <p:cNvCxnSpPr>
              <a:cxnSpLocks/>
            </p:cNvCxnSpPr>
            <p:nvPr/>
          </p:nvCxnSpPr>
          <p:spPr>
            <a:xfrm>
              <a:off x="11180411" y="4068495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62E10DE-F089-479C-BA52-ECDC69152A22}"/>
                </a:ext>
              </a:extLst>
            </p:cNvPr>
            <p:cNvSpPr txBox="1"/>
            <p:nvPr/>
          </p:nvSpPr>
          <p:spPr>
            <a:xfrm>
              <a:off x="10152954" y="3344334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EBF602-13A4-41D8-8C2A-AC281BC0D259}"/>
                </a:ext>
              </a:extLst>
            </p:cNvPr>
            <p:cNvSpPr txBox="1"/>
            <p:nvPr/>
          </p:nvSpPr>
          <p:spPr>
            <a:xfrm>
              <a:off x="10181412" y="4817531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4CE9EC26-7500-4CB6-8E74-5FEF19EC573E}"/>
              </a:ext>
            </a:extLst>
          </p:cNvPr>
          <p:cNvSpPr/>
          <p:nvPr/>
        </p:nvSpPr>
        <p:spPr>
          <a:xfrm>
            <a:off x="9286558" y="192466"/>
            <a:ext cx="2651442" cy="1610932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" name="Table 5">
                <a:extLst>
                  <a:ext uri="{FF2B5EF4-FFF2-40B4-BE49-F238E27FC236}">
                    <a16:creationId xmlns:a16="http://schemas.microsoft.com/office/drawing/2014/main" id="{9BF48E2E-436F-41E6-8531-A3F5F532339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630959"/>
                  </p:ext>
                </p:extLst>
              </p:nvPr>
            </p:nvGraphicFramePr>
            <p:xfrm>
              <a:off x="739311" y="2770277"/>
              <a:ext cx="10961936" cy="25146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605022">
                      <a:extLst>
                        <a:ext uri="{9D8B030D-6E8A-4147-A177-3AD203B41FA5}">
                          <a16:colId xmlns:a16="http://schemas.microsoft.com/office/drawing/2014/main" val="4292249962"/>
                        </a:ext>
                      </a:extLst>
                    </a:gridCol>
                    <a:gridCol w="8356914">
                      <a:extLst>
                        <a:ext uri="{9D8B030D-6E8A-4147-A177-3AD203B41FA5}">
                          <a16:colId xmlns:a16="http://schemas.microsoft.com/office/drawing/2014/main" val="10235353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9144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"/>
                            </a:spcAft>
                          </a:pPr>
                          <a:r>
                            <a:rPr lang="en-US" dirty="0"/>
                            <a:t>is a </a:t>
                          </a:r>
                          <a:r>
                            <a:rPr lang="en-US" b="1" dirty="0"/>
                            <a:t>data atom instruction</a:t>
                          </a:r>
                        </a:p>
                      </a:txBody>
                      <a:tcPr marL="137160" marR="0" marT="0" marB="9144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806546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9144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"/>
                            </a:spcAft>
                          </a:pPr>
                          <a:r>
                            <a:rPr lang="en-US" dirty="0"/>
                            <a:t>is the number of </a:t>
                          </a:r>
                          <a:r>
                            <a:rPr lang="en-US" b="1" dirty="0"/>
                            <a:t>data atoms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oMath>
                          </a14:m>
                          <a:r>
                            <a:rPr lang="en-US" dirty="0"/>
                            <a:t> is being</a:t>
                          </a:r>
                          <a:r>
                            <a:rPr lang="en-US" baseline="0" dirty="0"/>
                            <a:t> performed on</a:t>
                          </a:r>
                          <a:endParaRPr lang="en-US" dirty="0"/>
                        </a:p>
                      </a:txBody>
                      <a:tcPr marL="137160" marR="0" marT="0" marB="9144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Vector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type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9144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"/>
                            </a:spcAft>
                          </a:pPr>
                          <a:r>
                            <a:rPr lang="en-US" dirty="0"/>
                            <a:t>is a vector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i="1" dirty="0"/>
                            <a:t>disjoint</a:t>
                          </a:r>
                          <a:r>
                            <a:rPr lang="en-US" dirty="0"/>
                            <a:t> instances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 marL="137160" marR="0" marT="0" marB="9144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9144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10"/>
                            </a:spcAft>
                          </a:pPr>
                          <a:r>
                            <a:rPr lang="en-US" dirty="0"/>
                            <a:t>the </a:t>
                          </a:r>
                          <a:r>
                            <a:rPr lang="en-US" b="1" dirty="0"/>
                            <a:t>state map</a:t>
                          </a:r>
                          <a:r>
                            <a:rPr lang="en-US" dirty="0"/>
                            <a:t>, denotes</a:t>
                          </a:r>
                          <a:r>
                            <a:rPr lang="en-US" baseline="0" dirty="0"/>
                            <a:t> the state read or updated by the 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dirty="0" err="1"/>
                            <a:t>th</a:t>
                          </a:r>
                          <a:r>
                            <a:rPr lang="en-US" dirty="0"/>
                            <a:t> data atom instruction</a:t>
                          </a:r>
                        </a:p>
                      </a:txBody>
                      <a:tcPr marL="137160" marR="0" marT="0" marB="9144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9144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10"/>
                            </a:spcAft>
                          </a:pPr>
                          <a:r>
                            <a:rPr lang="en-US" dirty="0"/>
                            <a:t>the </a:t>
                          </a:r>
                          <a:r>
                            <a:rPr lang="en-US" b="1" dirty="0"/>
                            <a:t>input map</a:t>
                          </a:r>
                          <a:r>
                            <a:rPr lang="en-US" dirty="0"/>
                            <a:t>, is an expression for the input read by the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dirty="0" err="1"/>
                            <a:t>th</a:t>
                          </a:r>
                          <a:r>
                            <a:rPr lang="en-US" dirty="0"/>
                            <a:t> data atom instruction</a:t>
                          </a:r>
                        </a:p>
                      </a:txBody>
                      <a:tcPr marL="137160" marR="0" marT="0" marB="9144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1627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6" name="Table 5">
                <a:extLst>
                  <a:ext uri="{FF2B5EF4-FFF2-40B4-BE49-F238E27FC236}">
                    <a16:creationId xmlns:a16="http://schemas.microsoft.com/office/drawing/2014/main" id="{9BF48E2E-436F-41E6-8531-A3F5F532339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630959"/>
                  </p:ext>
                </p:extLst>
              </p:nvPr>
            </p:nvGraphicFramePr>
            <p:xfrm>
              <a:off x="739311" y="2770277"/>
              <a:ext cx="10961936" cy="25146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605022">
                      <a:extLst>
                        <a:ext uri="{9D8B030D-6E8A-4147-A177-3AD203B41FA5}">
                          <a16:colId xmlns:a16="http://schemas.microsoft.com/office/drawing/2014/main" val="4292249962"/>
                        </a:ext>
                      </a:extLst>
                    </a:gridCol>
                    <a:gridCol w="8356914">
                      <a:extLst>
                        <a:ext uri="{9D8B030D-6E8A-4147-A177-3AD203B41FA5}">
                          <a16:colId xmlns:a16="http://schemas.microsoft.com/office/drawing/2014/main" val="1023535323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91440">
                        <a:blipFill>
                          <a:blip r:embed="rId95"/>
                          <a:stretch>
                            <a:fillRect l="-234" t="-1205" r="-320794" b="-4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"/>
                            </a:spcAft>
                          </a:pPr>
                          <a:r>
                            <a:rPr lang="en-US" dirty="0"/>
                            <a:t>is a </a:t>
                          </a:r>
                          <a:r>
                            <a:rPr lang="en-US" b="1" dirty="0"/>
                            <a:t>data atom instruction</a:t>
                          </a:r>
                        </a:p>
                      </a:txBody>
                      <a:tcPr marL="137160" marR="0" marT="0" marB="9144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80654642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91440">
                        <a:blipFill>
                          <a:blip r:embed="rId95"/>
                          <a:stretch>
                            <a:fillRect l="-234" t="-102439" r="-320794" b="-30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91440">
                        <a:blipFill>
                          <a:blip r:embed="rId95"/>
                          <a:stretch>
                            <a:fillRect l="-31291" t="-102439" r="-146" b="-30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91440">
                        <a:blipFill>
                          <a:blip r:embed="rId95"/>
                          <a:stretch>
                            <a:fillRect l="-234" t="-200000" r="-320794" b="-2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91440">
                        <a:blipFill>
                          <a:blip r:embed="rId95"/>
                          <a:stretch>
                            <a:fillRect l="-31291" t="-200000" r="-146" b="-20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91440" anchor="ctr">
                        <a:blipFill>
                          <a:blip r:embed="rId95"/>
                          <a:stretch>
                            <a:fillRect l="-234" t="-303659" r="-320794" b="-1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91440" anchor="ctr">
                        <a:blipFill>
                          <a:blip r:embed="rId95"/>
                          <a:stretch>
                            <a:fillRect l="-31291" t="-303659" r="-146" b="-10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91440" anchor="ctr">
                        <a:blipFill>
                          <a:blip r:embed="rId95"/>
                          <a:stretch>
                            <a:fillRect l="-234" t="-398795" r="-320794" b="-3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91440" anchor="ctr">
                        <a:blipFill>
                          <a:blip r:embed="rId95"/>
                          <a:stretch>
                            <a:fillRect l="-31291" t="-398795" r="-146" b="-36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1627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4272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D648F4-1D81-412C-96E4-34C3F63C3B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9956800" cy="1325563"/>
              </a:xfrm>
            </p:spPr>
            <p:txBody>
              <a:bodyPr/>
              <a:lstStyle/>
              <a:p>
                <a:r>
                  <a:rPr lang="en-US" dirty="0"/>
                  <a:t>Example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-SIMD Instruction: Linear Transformation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D648F4-1D81-412C-96E4-34C3F63C3B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9956800" cy="1325563"/>
              </a:xfrm>
              <a:blipFill>
                <a:blip r:embed="rId2"/>
                <a:stretch>
                  <a:fillRect l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8F75E-C9E6-46C8-B74D-1269519D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196FC1D-B211-40B2-B207-58C79CC5261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984141"/>
                <a:ext cx="577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dirty="0"/>
                  <a:t>Hardware: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US" sz="2000" dirty="0"/>
                  <a:t>,  using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 parallel operations.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196FC1D-B211-40B2-B207-58C79CC5261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84141"/>
                <a:ext cx="5779084" cy="400110"/>
              </a:xfrm>
              <a:prstGeom prst="rect">
                <a:avLst/>
              </a:prstGeom>
              <a:blipFill>
                <a:blip r:embed="rId3"/>
                <a:stretch>
                  <a:fillRect l="-116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018BAA0-B0EE-4DE1-97ED-C158871ED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132601"/>
              </p:ext>
            </p:extLst>
          </p:nvPr>
        </p:nvGraphicFramePr>
        <p:xfrm>
          <a:off x="2055912" y="2674177"/>
          <a:ext cx="956732" cy="978744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239183">
                  <a:extLst>
                    <a:ext uri="{9D8B030D-6E8A-4147-A177-3AD203B41FA5}">
                      <a16:colId xmlns:a16="http://schemas.microsoft.com/office/drawing/2014/main" val="3206171846"/>
                    </a:ext>
                  </a:extLst>
                </a:gridCol>
                <a:gridCol w="239183">
                  <a:extLst>
                    <a:ext uri="{9D8B030D-6E8A-4147-A177-3AD203B41FA5}">
                      <a16:colId xmlns:a16="http://schemas.microsoft.com/office/drawing/2014/main" val="3366026126"/>
                    </a:ext>
                  </a:extLst>
                </a:gridCol>
                <a:gridCol w="239183">
                  <a:extLst>
                    <a:ext uri="{9D8B030D-6E8A-4147-A177-3AD203B41FA5}">
                      <a16:colId xmlns:a16="http://schemas.microsoft.com/office/drawing/2014/main" val="1118311495"/>
                    </a:ext>
                  </a:extLst>
                </a:gridCol>
                <a:gridCol w="239183">
                  <a:extLst>
                    <a:ext uri="{9D8B030D-6E8A-4147-A177-3AD203B41FA5}">
                      <a16:colId xmlns:a16="http://schemas.microsoft.com/office/drawing/2014/main" val="970569800"/>
                    </a:ext>
                  </a:extLst>
                </a:gridCol>
              </a:tblGrid>
              <a:tr h="24468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783211"/>
                  </a:ext>
                </a:extLst>
              </a:tr>
              <a:tr h="2446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401362"/>
                  </a:ext>
                </a:extLst>
              </a:tr>
              <a:tr h="24468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82374"/>
                  </a:ext>
                </a:extLst>
              </a:tr>
              <a:tr h="24468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629026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1E792824-D5F9-47B7-8F7E-DA0F64D06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269479"/>
              </p:ext>
            </p:extLst>
          </p:nvPr>
        </p:nvGraphicFramePr>
        <p:xfrm>
          <a:off x="4412503" y="2674177"/>
          <a:ext cx="239183" cy="97874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9183">
                  <a:extLst>
                    <a:ext uri="{9D8B030D-6E8A-4147-A177-3AD203B41FA5}">
                      <a16:colId xmlns:a16="http://schemas.microsoft.com/office/drawing/2014/main" val="3206171846"/>
                    </a:ext>
                  </a:extLst>
                </a:gridCol>
              </a:tblGrid>
              <a:tr h="24468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783211"/>
                  </a:ext>
                </a:extLst>
              </a:tr>
              <a:tr h="24468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401362"/>
                  </a:ext>
                </a:extLst>
              </a:tr>
              <a:tr h="2446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82374"/>
                  </a:ext>
                </a:extLst>
              </a:tr>
              <a:tr h="2446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6290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F8CFC2-B5E6-473E-AF9C-4C0BC654B254}"/>
                  </a:ext>
                </a:extLst>
              </p:cNvPr>
              <p:cNvSpPr txBox="1"/>
              <p:nvPr/>
            </p:nvSpPr>
            <p:spPr>
              <a:xfrm>
                <a:off x="3422165" y="3004271"/>
                <a:ext cx="580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F8CFC2-B5E6-473E-AF9C-4C0BC654B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165" y="3004271"/>
                <a:ext cx="5808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529C10-CB5A-499B-831A-E72469A0CEEE}"/>
                  </a:ext>
                </a:extLst>
              </p:cNvPr>
              <p:cNvSpPr txBox="1"/>
              <p:nvPr/>
            </p:nvSpPr>
            <p:spPr>
              <a:xfrm>
                <a:off x="4797842" y="3004271"/>
                <a:ext cx="580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529C10-CB5A-499B-831A-E72469A0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842" y="3004271"/>
                <a:ext cx="5808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E8EBD3B3-9928-4C4D-B0CF-3D045C886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45325"/>
              </p:ext>
            </p:extLst>
          </p:nvPr>
        </p:nvGraphicFramePr>
        <p:xfrm>
          <a:off x="5590858" y="2674177"/>
          <a:ext cx="239183" cy="978744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239183">
                  <a:extLst>
                    <a:ext uri="{9D8B030D-6E8A-4147-A177-3AD203B41FA5}">
                      <a16:colId xmlns:a16="http://schemas.microsoft.com/office/drawing/2014/main" val="3206171846"/>
                    </a:ext>
                  </a:extLst>
                </a:gridCol>
              </a:tblGrid>
              <a:tr h="2446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783211"/>
                  </a:ext>
                </a:extLst>
              </a:tr>
              <a:tr h="2446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401362"/>
                  </a:ext>
                </a:extLst>
              </a:tr>
              <a:tr h="2446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82374"/>
                  </a:ext>
                </a:extLst>
              </a:tr>
              <a:tr h="2446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333" marR="60333" marT="30167" marB="3016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6290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11396D-BF2D-41F5-B24A-023CF524792F}"/>
                  </a:ext>
                </a:extLst>
              </p:cNvPr>
              <p:cNvSpPr txBox="1"/>
              <p:nvPr/>
            </p:nvSpPr>
            <p:spPr>
              <a:xfrm flipH="1">
                <a:off x="2210004" y="3726924"/>
                <a:ext cx="513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11396D-BF2D-41F5-B24A-023CF5247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10004" y="3726924"/>
                <a:ext cx="51308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6382D7-981B-4B73-A0B0-82AE58BF8965}"/>
                  </a:ext>
                </a:extLst>
              </p:cNvPr>
              <p:cNvSpPr txBox="1"/>
              <p:nvPr/>
            </p:nvSpPr>
            <p:spPr>
              <a:xfrm flipH="1">
                <a:off x="4275553" y="3669320"/>
                <a:ext cx="513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6382D7-981B-4B73-A0B0-82AE58BF8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75553" y="3669320"/>
                <a:ext cx="5130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783A25-4992-45C9-AF81-111EE1D94CD0}"/>
                  </a:ext>
                </a:extLst>
              </p:cNvPr>
              <p:cNvSpPr txBox="1"/>
              <p:nvPr/>
            </p:nvSpPr>
            <p:spPr>
              <a:xfrm flipH="1">
                <a:off x="5453908" y="3669320"/>
                <a:ext cx="513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783A25-4992-45C9-AF81-111EE1D94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53908" y="3669320"/>
                <a:ext cx="513081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CB62CA-653D-4F2E-BF9E-38F1EC97D996}"/>
                  </a:ext>
                </a:extLst>
              </p:cNvPr>
              <p:cNvSpPr txBox="1"/>
              <p:nvPr/>
            </p:nvSpPr>
            <p:spPr>
              <a:xfrm flipH="1">
                <a:off x="876187" y="4073690"/>
                <a:ext cx="2921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Vector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Vector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float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4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CB62CA-653D-4F2E-BF9E-38F1EC97D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6187" y="4073690"/>
                <a:ext cx="292164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CBB190-67A7-4A20-BA71-00CBB9D5AAF3}"/>
                  </a:ext>
                </a:extLst>
              </p:cNvPr>
              <p:cNvSpPr txBox="1"/>
              <p:nvPr/>
            </p:nvSpPr>
            <p:spPr>
              <a:xfrm>
                <a:off x="742630" y="5155910"/>
                <a:ext cx="995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b="1" dirty="0"/>
                  <a:t>We model this hardware operation with the SIMD instruction: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b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CBB190-67A7-4A20-BA71-00CBB9D5A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30" y="5155910"/>
                <a:ext cx="9956800" cy="646331"/>
              </a:xfrm>
              <a:prstGeom prst="rect">
                <a:avLst/>
              </a:prstGeom>
              <a:blipFill>
                <a:blip r:embed="rId10"/>
                <a:stretch>
                  <a:fillRect l="-551" t="-566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A543E8-C3F8-40B2-BA1B-FF2C1B76FB0B}"/>
                  </a:ext>
                </a:extLst>
              </p:cNvPr>
              <p:cNvSpPr txBox="1"/>
              <p:nvPr/>
            </p:nvSpPr>
            <p:spPr>
              <a:xfrm flipH="1">
                <a:off x="3695642" y="4073690"/>
                <a:ext cx="2921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Vector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float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4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A543E8-C3F8-40B2-BA1B-FF2C1B76F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95642" y="4073690"/>
                <a:ext cx="292164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5">
                <a:extLst>
                  <a:ext uri="{FF2B5EF4-FFF2-40B4-BE49-F238E27FC236}">
                    <a16:creationId xmlns:a16="http://schemas.microsoft.com/office/drawing/2014/main" id="{D2582E3C-30A0-45B2-9B58-7102F7FA046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640193"/>
                  </p:ext>
                </p:extLst>
              </p:nvPr>
            </p:nvGraphicFramePr>
            <p:xfrm>
              <a:off x="6928170" y="1859717"/>
              <a:ext cx="4648200" cy="322657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648200">
                      <a:extLst>
                        <a:ext uri="{9D8B030D-6E8A-4147-A177-3AD203B41FA5}">
                          <a16:colId xmlns:a16="http://schemas.microsoft.com/office/drawing/2014/main" val="2850417133"/>
                        </a:ext>
                      </a:extLst>
                    </a:gridCol>
                  </a:tblGrid>
                  <a:tr h="4459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Example (Dot product).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="0" dirty="0"/>
                            <a:t>Hardware: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oMath>
                          </a14:m>
                          <a:endParaRPr lang="en-US" sz="1800" dirty="0">
                            <a:latin typeface="Cambria Math" panose="02040503050406030204" pitchFamily="18" charset="0"/>
                          </a:endParaRPr>
                        </a:p>
                      </a:txBody>
                      <a:tcPr marL="137160" marR="0" marT="0" marB="9144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6882677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8763549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</m:oMath>
                          </a14:m>
                          <a:r>
                            <a:rPr lang="en-US" sz="1800" dirty="0"/>
                            <a:t> where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float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dirty="0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5238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res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where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Vector</m:t>
                              </m:r>
                              <m:d>
                                <m:dPr>
                                  <m:ctrlP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float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  <m: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4</m:t>
                                  </m:r>
                                </m:e>
                              </m:d>
                            </m:oMath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3634389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start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where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baseline="0" smtClean="0">
                                      <a:latin typeface="Cambria Math" panose="02040503050406030204" pitchFamily="18" charset="0"/>
                                    </a:rPr>
                                    <m:t>start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start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res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 ∗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marL="137160" marR="0" marT="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1627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5">
                <a:extLst>
                  <a:ext uri="{FF2B5EF4-FFF2-40B4-BE49-F238E27FC236}">
                    <a16:creationId xmlns:a16="http://schemas.microsoft.com/office/drawing/2014/main" id="{D2582E3C-30A0-45B2-9B58-7102F7FA046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640193"/>
                  </p:ext>
                </p:extLst>
              </p:nvPr>
            </p:nvGraphicFramePr>
            <p:xfrm>
              <a:off x="6928170" y="1859717"/>
              <a:ext cx="4648200" cy="322657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648200">
                      <a:extLst>
                        <a:ext uri="{9D8B030D-6E8A-4147-A177-3AD203B41FA5}">
                          <a16:colId xmlns:a16="http://schemas.microsoft.com/office/drawing/2014/main" val="2850417133"/>
                        </a:ext>
                      </a:extLst>
                    </a:gridCol>
                  </a:tblGrid>
                  <a:tr h="5043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9144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31" t="-1205" r="-262" b="-662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6882677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31" t="-123529" r="-262" b="-70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763549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31" t="-223529" r="-262" b="-60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5238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31" t="-255814" r="-262" b="-38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3634389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31" t="-450000" r="-262" b="-38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31" t="-550000" r="-262" b="-28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  <a:tr h="5433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31" t="-496629" r="-262" b="-115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1627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16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6E85-2BCB-4FED-8D09-56F36210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a sequential abstraction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8B02DE-5133-411C-8530-CA848B132F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-SIMD instruction 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update operations in </a:t>
                </a:r>
                <a:r>
                  <a:rPr lang="en-US" i="1" dirty="0"/>
                  <a:t>parallel.</a:t>
                </a:r>
                <a:endParaRPr lang="en-US" b="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To ensure a deterministic, </a:t>
                </a:r>
                <a:r>
                  <a:rPr lang="en-US" i="1" dirty="0"/>
                  <a:t>sequential</a:t>
                </a:r>
                <a:r>
                  <a:rPr lang="en-US" dirty="0"/>
                  <a:t> abstraction: </a:t>
                </a:r>
              </a:p>
              <a:p>
                <a:pPr marL="0" indent="0" algn="ctr">
                  <a:buNone/>
                </a:pPr>
                <a:r>
                  <a:rPr lang="en-US" dirty="0"/>
                  <a:t>Each operation should be unaffected by other concurrent operations.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Two operations are </a:t>
                </a:r>
                <a:r>
                  <a:rPr lang="en-US" b="1" dirty="0"/>
                  <a:t>conflicting</a:t>
                </a:r>
                <a:r>
                  <a:rPr lang="en-US" dirty="0"/>
                  <a:t> if:</a:t>
                </a:r>
              </a:p>
              <a:p>
                <a:r>
                  <a:rPr lang="en-US" sz="2200" dirty="0"/>
                  <a:t>There are two concurrent accesses to the same memory location</a:t>
                </a:r>
              </a:p>
              <a:p>
                <a:r>
                  <a:rPr lang="en-US" sz="2200" dirty="0"/>
                  <a:t>At least one access is a write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get a sequential abstraction by </a:t>
                </a:r>
                <a:r>
                  <a:rPr lang="en-US" i="1" dirty="0"/>
                  <a:t>requiring</a:t>
                </a:r>
                <a:r>
                  <a:rPr lang="en-US" dirty="0"/>
                  <a:t> update operations to be </a:t>
                </a:r>
                <a:r>
                  <a:rPr lang="en-US" b="1" dirty="0"/>
                  <a:t>conflict-free</a:t>
                </a:r>
                <a:r>
                  <a:rPr lang="en-US" dirty="0"/>
                  <a:t>: </a:t>
                </a:r>
              </a:p>
              <a:p>
                <a:pPr marL="457200" indent="-365760">
                  <a:buAutoNum type="arabicPeriod"/>
                </a:pPr>
                <a:r>
                  <a:rPr lang="en-US" sz="2200" b="1" dirty="0"/>
                  <a:t>Write-write safety. </a:t>
                </a:r>
                <a:r>
                  <a:rPr lang="en-US" sz="2200" dirty="0"/>
                  <a:t> No operation writes a variable written by another operation.</a:t>
                </a:r>
              </a:p>
              <a:p>
                <a:pPr marL="457200" indent="-365760">
                  <a:buAutoNum type="arabicPeriod"/>
                </a:pPr>
                <a:r>
                  <a:rPr lang="en-US" sz="2200" b="1" dirty="0"/>
                  <a:t>Read-write safety. </a:t>
                </a:r>
                <a:r>
                  <a:rPr lang="en-US" sz="2200" dirty="0"/>
                  <a:t> No operation reads a variable written by another operation.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8B02DE-5133-411C-8530-CA848B132F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22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3655E-FD1E-4DDC-9935-1B299769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D6A1-9ED7-4757-A85A-A8F81446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Write-write safety is maintained by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FD4F5A-255F-43F2-B0D8-FF080074A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data atom instruction updates a single data atom: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disjoint from the others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write-write safety</a:t>
                </a:r>
              </a:p>
              <a:p>
                <a:pPr marL="0" indent="0">
                  <a:buNone/>
                </a:pPr>
                <a:r>
                  <a:rPr lang="en-US" sz="2200" dirty="0" err="1"/>
                  <a:t>Disjointness</a:t>
                </a:r>
                <a:r>
                  <a:rPr lang="en-US" sz="2200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2200" dirty="0"/>
                  <a:t> is </a:t>
                </a:r>
                <a:r>
                  <a:rPr lang="en-US" sz="2200" b="1" dirty="0"/>
                  <a:t>ensured by construction</a:t>
                </a:r>
                <a:r>
                  <a:rPr lang="en-US" sz="2200" dirty="0"/>
                  <a:t> of an r-SIMD instruction.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400" dirty="0"/>
                  <a:t>Note many practical SIMD schemes in accelerators create disjoint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2400" dirty="0"/>
                  <a:t>s</a:t>
                </a:r>
              </a:p>
              <a:p>
                <a:pPr lvl="1"/>
                <a:r>
                  <a:rPr lang="en-US" dirty="0"/>
                  <a:t>E.g. </a:t>
                </a:r>
                <a:r>
                  <a:rPr lang="en-US" dirty="0" err="1"/>
                  <a:t>tilings</a:t>
                </a:r>
                <a:r>
                  <a:rPr lang="en-US" dirty="0"/>
                  <a:t>, partitions, permutations (any one-to-one function from new to old indices)</a:t>
                </a:r>
              </a:p>
              <a:p>
                <a:pPr lvl="1"/>
                <a:r>
                  <a:rPr lang="en-US" dirty="0"/>
                  <a:t>Common schemes can be integrated into the language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FD4F5A-255F-43F2-B0D8-FF080074A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F3EA2-99B1-44E7-A41D-90FD10C0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87BE-CB55-44C4-BA30-4120572C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applications use data-parallel operations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2C1BCA-E44C-48E6-B23C-50F80A0C6ACB}"/>
              </a:ext>
            </a:extLst>
          </p:cNvPr>
          <p:cNvGrpSpPr/>
          <p:nvPr/>
        </p:nvGrpSpPr>
        <p:grpSpPr>
          <a:xfrm>
            <a:off x="1511905" y="1678990"/>
            <a:ext cx="2230016" cy="2230016"/>
            <a:chOff x="1689705" y="2036319"/>
            <a:chExt cx="2230016" cy="2230016"/>
          </a:xfrm>
        </p:grpSpPr>
        <p:pic>
          <p:nvPicPr>
            <p:cNvPr id="5" name="Graphic 4" descr="Image">
              <a:extLst>
                <a:ext uri="{FF2B5EF4-FFF2-40B4-BE49-F238E27FC236}">
                  <a16:creationId xmlns:a16="http://schemas.microsoft.com/office/drawing/2014/main" id="{4352C625-5276-417F-8B6D-EAF8A0AB4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89705" y="2036319"/>
              <a:ext cx="2230016" cy="2230016"/>
            </a:xfrm>
            <a:prstGeom prst="rect">
              <a:avLst/>
            </a:prstGeom>
          </p:spPr>
        </p:pic>
        <p:pic>
          <p:nvPicPr>
            <p:cNvPr id="7" name="Graphic 6" descr="Table">
              <a:extLst>
                <a:ext uri="{FF2B5EF4-FFF2-40B4-BE49-F238E27FC236}">
                  <a16:creationId xmlns:a16="http://schemas.microsoft.com/office/drawing/2014/main" id="{1DAA69E8-0BF9-4474-8AC2-A3D8E92E8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01467" y="2675465"/>
              <a:ext cx="471261" cy="643467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D5C896B-4E48-480A-A361-228B98241456}"/>
                </a:ext>
              </a:extLst>
            </p:cNvPr>
            <p:cNvCxnSpPr>
              <a:cxnSpLocks/>
            </p:cNvCxnSpPr>
            <p:nvPr/>
          </p:nvCxnSpPr>
          <p:spPr>
            <a:xfrm>
              <a:off x="2737097" y="2997199"/>
              <a:ext cx="471261" cy="0"/>
            </a:xfrm>
            <a:prstGeom prst="straightConnector1">
              <a:avLst/>
            </a:prstGeom>
            <a:ln w="38100">
              <a:solidFill>
                <a:srgbClr val="0048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F0F6A1-46E9-4973-A378-BFFB3E2B4DC9}"/>
                </a:ext>
              </a:extLst>
            </p:cNvPr>
            <p:cNvSpPr/>
            <p:nvPr/>
          </p:nvSpPr>
          <p:spPr>
            <a:xfrm>
              <a:off x="3153070" y="2941910"/>
              <a:ext cx="110575" cy="110575"/>
            </a:xfrm>
            <a:prstGeom prst="rect">
              <a:avLst/>
            </a:prstGeom>
            <a:noFill/>
            <a:ln w="28575" cap="flat" cmpd="sng" algn="ctr">
              <a:solidFill>
                <a:srgbClr val="0048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Graphic 23" descr="Subtitles">
            <a:extLst>
              <a:ext uri="{FF2B5EF4-FFF2-40B4-BE49-F238E27FC236}">
                <a16:creationId xmlns:a16="http://schemas.microsoft.com/office/drawing/2014/main" id="{AE31E68D-F6D4-4A33-8783-414D1F3529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3302" y="1695581"/>
            <a:ext cx="2230016" cy="2230016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278514AF-548F-42A2-B9FB-7F09BE048861}"/>
              </a:ext>
            </a:extLst>
          </p:cNvPr>
          <p:cNvGrpSpPr/>
          <p:nvPr/>
        </p:nvGrpSpPr>
        <p:grpSpPr>
          <a:xfrm>
            <a:off x="5281256" y="1927682"/>
            <a:ext cx="1443222" cy="1585749"/>
            <a:chOff x="4881378" y="2590799"/>
            <a:chExt cx="1493341" cy="164081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1D5F3D-8038-46E1-903A-4B10A35A3A59}"/>
                </a:ext>
              </a:extLst>
            </p:cNvPr>
            <p:cNvSpPr/>
            <p:nvPr/>
          </p:nvSpPr>
          <p:spPr>
            <a:xfrm>
              <a:off x="5490460" y="2590799"/>
              <a:ext cx="237067" cy="237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15227B-F407-4CBE-A12A-8FD9EEC58C4E}"/>
                </a:ext>
              </a:extLst>
            </p:cNvPr>
            <p:cNvSpPr/>
            <p:nvPr/>
          </p:nvSpPr>
          <p:spPr>
            <a:xfrm>
              <a:off x="5502987" y="3058716"/>
              <a:ext cx="237067" cy="237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0C9EA5-0B62-4A92-B176-3A2916387F17}"/>
                </a:ext>
              </a:extLst>
            </p:cNvPr>
            <p:cNvSpPr/>
            <p:nvPr/>
          </p:nvSpPr>
          <p:spPr>
            <a:xfrm>
              <a:off x="5515514" y="3526633"/>
              <a:ext cx="237067" cy="237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B876BF2-7861-4210-A919-B0A2E4880B2D}"/>
                </a:ext>
              </a:extLst>
            </p:cNvPr>
            <p:cNvSpPr/>
            <p:nvPr/>
          </p:nvSpPr>
          <p:spPr>
            <a:xfrm>
              <a:off x="5528041" y="3994550"/>
              <a:ext cx="237067" cy="237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F1A08D2-BEED-4737-994E-3E7DA73B4269}"/>
                </a:ext>
              </a:extLst>
            </p:cNvPr>
            <p:cNvSpPr/>
            <p:nvPr/>
          </p:nvSpPr>
          <p:spPr>
            <a:xfrm>
              <a:off x="4881378" y="2834604"/>
              <a:ext cx="237067" cy="237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7971BB6-8162-46B8-B1CA-41D67FBF7D00}"/>
                </a:ext>
              </a:extLst>
            </p:cNvPr>
            <p:cNvSpPr/>
            <p:nvPr/>
          </p:nvSpPr>
          <p:spPr>
            <a:xfrm>
              <a:off x="4893905" y="3302521"/>
              <a:ext cx="237067" cy="237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13A6EE6-D7FF-445D-A2A4-73EDDA21EA25}"/>
                </a:ext>
              </a:extLst>
            </p:cNvPr>
            <p:cNvSpPr/>
            <p:nvPr/>
          </p:nvSpPr>
          <p:spPr>
            <a:xfrm>
              <a:off x="4906432" y="3770438"/>
              <a:ext cx="237067" cy="237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7006041-E69C-4204-93F3-3E949ABF93E0}"/>
                </a:ext>
              </a:extLst>
            </p:cNvPr>
            <p:cNvSpPr/>
            <p:nvPr/>
          </p:nvSpPr>
          <p:spPr>
            <a:xfrm>
              <a:off x="6125125" y="3019143"/>
              <a:ext cx="237067" cy="237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F22772-9086-4276-8DE3-0EB8CFA33B5C}"/>
                </a:ext>
              </a:extLst>
            </p:cNvPr>
            <p:cNvSpPr/>
            <p:nvPr/>
          </p:nvSpPr>
          <p:spPr>
            <a:xfrm>
              <a:off x="6137652" y="3487060"/>
              <a:ext cx="237067" cy="237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50A8FD9-E50A-4011-9318-B347BA6225FF}"/>
                </a:ext>
              </a:extLst>
            </p:cNvPr>
            <p:cNvCxnSpPr>
              <a:cxnSpLocks/>
              <a:stCxn id="29" idx="6"/>
              <a:endCxn id="26" idx="2"/>
            </p:cNvCxnSpPr>
            <p:nvPr/>
          </p:nvCxnSpPr>
          <p:spPr>
            <a:xfrm>
              <a:off x="5118445" y="2953138"/>
              <a:ext cx="384542" cy="2241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8521F34-3356-4577-913A-F9F2E418050A}"/>
                </a:ext>
              </a:extLst>
            </p:cNvPr>
            <p:cNvCxnSpPr>
              <a:cxnSpLocks/>
              <a:stCxn id="30" idx="7"/>
              <a:endCxn id="25" idx="3"/>
            </p:cNvCxnSpPr>
            <p:nvPr/>
          </p:nvCxnSpPr>
          <p:spPr>
            <a:xfrm flipV="1">
              <a:off x="5096254" y="2793148"/>
              <a:ext cx="428924" cy="54409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56054AD-FB7C-445F-81E9-A03791CDE80D}"/>
                </a:ext>
              </a:extLst>
            </p:cNvPr>
            <p:cNvCxnSpPr>
              <a:cxnSpLocks/>
              <a:stCxn id="31" idx="7"/>
              <a:endCxn id="27" idx="2"/>
            </p:cNvCxnSpPr>
            <p:nvPr/>
          </p:nvCxnSpPr>
          <p:spPr>
            <a:xfrm flipV="1">
              <a:off x="5108781" y="3645167"/>
              <a:ext cx="406733" cy="1599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90CC7C0-9F5A-4ED1-8AF4-2F6B77AF3775}"/>
                </a:ext>
              </a:extLst>
            </p:cNvPr>
            <p:cNvCxnSpPr>
              <a:cxnSpLocks/>
              <a:stCxn id="31" idx="5"/>
              <a:endCxn id="28" idx="2"/>
            </p:cNvCxnSpPr>
            <p:nvPr/>
          </p:nvCxnSpPr>
          <p:spPr>
            <a:xfrm>
              <a:off x="5108781" y="3972787"/>
              <a:ext cx="419260" cy="1402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D6C3643-4C78-4A00-84DF-DEDD0A04BE75}"/>
                </a:ext>
              </a:extLst>
            </p:cNvPr>
            <p:cNvCxnSpPr>
              <a:cxnSpLocks/>
              <a:stCxn id="29" idx="5"/>
            </p:cNvCxnSpPr>
            <p:nvPr/>
          </p:nvCxnSpPr>
          <p:spPr>
            <a:xfrm>
              <a:off x="5083727" y="3036953"/>
              <a:ext cx="466505" cy="9348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5C11CF6-AB07-4FC7-A67A-3C50150D36A4}"/>
                </a:ext>
              </a:extLst>
            </p:cNvPr>
            <p:cNvCxnSpPr>
              <a:cxnSpLocks/>
              <a:stCxn id="30" idx="6"/>
            </p:cNvCxnSpPr>
            <p:nvPr/>
          </p:nvCxnSpPr>
          <p:spPr>
            <a:xfrm flipV="1">
              <a:off x="5130972" y="3228043"/>
              <a:ext cx="405715" cy="1930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2402151-636C-4D84-BE22-8339BE19C752}"/>
                </a:ext>
              </a:extLst>
            </p:cNvPr>
            <p:cNvCxnSpPr>
              <a:cxnSpLocks/>
              <a:stCxn id="30" idx="5"/>
              <a:endCxn id="28" idx="1"/>
            </p:cNvCxnSpPr>
            <p:nvPr/>
          </p:nvCxnSpPr>
          <p:spPr>
            <a:xfrm>
              <a:off x="5096254" y="3504870"/>
              <a:ext cx="466505" cy="52439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E306986-FA5B-4028-A770-7374BAEEA508}"/>
                </a:ext>
              </a:extLst>
            </p:cNvPr>
            <p:cNvCxnSpPr>
              <a:cxnSpLocks/>
              <a:stCxn id="27" idx="7"/>
              <a:endCxn id="33" idx="3"/>
            </p:cNvCxnSpPr>
            <p:nvPr/>
          </p:nvCxnSpPr>
          <p:spPr>
            <a:xfrm flipV="1">
              <a:off x="5717863" y="3221492"/>
              <a:ext cx="441980" cy="339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87D77EA-1312-4460-B333-59F985E1B7FF}"/>
                </a:ext>
              </a:extLst>
            </p:cNvPr>
            <p:cNvCxnSpPr>
              <a:cxnSpLocks/>
              <a:stCxn id="28" idx="7"/>
            </p:cNvCxnSpPr>
            <p:nvPr/>
          </p:nvCxnSpPr>
          <p:spPr>
            <a:xfrm flipV="1">
              <a:off x="5730390" y="3229960"/>
              <a:ext cx="480255" cy="7993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F5DE33FB-C4CD-4620-86AD-DD2FA7C81368}"/>
                </a:ext>
              </a:extLst>
            </p:cNvPr>
            <p:cNvCxnSpPr>
              <a:cxnSpLocks/>
              <a:stCxn id="25" idx="6"/>
              <a:endCxn id="33" idx="1"/>
            </p:cNvCxnSpPr>
            <p:nvPr/>
          </p:nvCxnSpPr>
          <p:spPr>
            <a:xfrm>
              <a:off x="5727527" y="2709333"/>
              <a:ext cx="432316" cy="3445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F21C493-6DFB-4952-A5F0-1A78F8E207B7}"/>
                </a:ext>
              </a:extLst>
            </p:cNvPr>
            <p:cNvCxnSpPr>
              <a:cxnSpLocks/>
              <a:stCxn id="25" idx="5"/>
              <a:endCxn id="34" idx="1"/>
            </p:cNvCxnSpPr>
            <p:nvPr/>
          </p:nvCxnSpPr>
          <p:spPr>
            <a:xfrm>
              <a:off x="5692809" y="2793148"/>
              <a:ext cx="479561" cy="7286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BFEE0550-A1CE-42C3-AE79-8A46D43FBB3B}"/>
                </a:ext>
              </a:extLst>
            </p:cNvPr>
            <p:cNvCxnSpPr>
              <a:cxnSpLocks/>
              <a:stCxn id="26" idx="6"/>
              <a:endCxn id="33" idx="2"/>
            </p:cNvCxnSpPr>
            <p:nvPr/>
          </p:nvCxnSpPr>
          <p:spPr>
            <a:xfrm flipV="1">
              <a:off x="5740054" y="3137677"/>
              <a:ext cx="385071" cy="395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452DC95-A499-4E84-A249-34F7DB4F618D}"/>
                </a:ext>
              </a:extLst>
            </p:cNvPr>
            <p:cNvCxnSpPr>
              <a:cxnSpLocks/>
              <a:stCxn id="28" idx="6"/>
              <a:endCxn id="34" idx="3"/>
            </p:cNvCxnSpPr>
            <p:nvPr/>
          </p:nvCxnSpPr>
          <p:spPr>
            <a:xfrm flipV="1">
              <a:off x="5765108" y="3689409"/>
              <a:ext cx="407262" cy="4236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F66C3414-B44B-4BF6-8EBF-236B82FE0E2B}"/>
                </a:ext>
              </a:extLst>
            </p:cNvPr>
            <p:cNvCxnSpPr>
              <a:cxnSpLocks/>
              <a:stCxn id="27" idx="6"/>
              <a:endCxn id="34" idx="2"/>
            </p:cNvCxnSpPr>
            <p:nvPr/>
          </p:nvCxnSpPr>
          <p:spPr>
            <a:xfrm flipV="1">
              <a:off x="5752581" y="3605594"/>
              <a:ext cx="385071" cy="395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6B63E901-340D-4887-BE77-AB6C8670A731}"/>
              </a:ext>
            </a:extLst>
          </p:cNvPr>
          <p:cNvSpPr txBox="1"/>
          <p:nvPr/>
        </p:nvSpPr>
        <p:spPr>
          <a:xfrm>
            <a:off x="1082740" y="4377256"/>
            <a:ext cx="3088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33"/>
                </a:solidFill>
              </a:rPr>
              <a:t>Image Processing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3F42A19-3C36-472E-BE4B-3E2527A14D5F}"/>
              </a:ext>
            </a:extLst>
          </p:cNvPr>
          <p:cNvSpPr txBox="1"/>
          <p:nvPr/>
        </p:nvSpPr>
        <p:spPr>
          <a:xfrm>
            <a:off x="4342603" y="4377256"/>
            <a:ext cx="330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Machine Learning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6ACD4D1-F0FC-4DC4-9F71-11846A01C1C0}"/>
              </a:ext>
            </a:extLst>
          </p:cNvPr>
          <p:cNvSpPr txBox="1"/>
          <p:nvPr/>
        </p:nvSpPr>
        <p:spPr>
          <a:xfrm>
            <a:off x="7822029" y="4131035"/>
            <a:ext cx="3307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Natural Language Processing (NLP)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40296-B196-4E37-9357-A35FEE8A983F}"/>
              </a:ext>
            </a:extLst>
          </p:cNvPr>
          <p:cNvSpPr txBox="1"/>
          <p:nvPr/>
        </p:nvSpPr>
        <p:spPr>
          <a:xfrm>
            <a:off x="1140534" y="5459003"/>
            <a:ext cx="97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Demand for </a:t>
            </a:r>
            <a:r>
              <a:rPr lang="en-US" sz="2400" dirty="0">
                <a:solidFill>
                  <a:srgbClr val="0070C0"/>
                </a:solidFill>
              </a:rPr>
              <a:t>efficiency</a:t>
            </a:r>
            <a:r>
              <a:rPr lang="en-US" sz="2400" dirty="0"/>
              <a:t> =&gt; </a:t>
            </a:r>
            <a:r>
              <a:rPr lang="en-US" sz="2400" b="1" dirty="0"/>
              <a:t>custom hardware (called accelerators)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D74FD-AB9F-43E1-8E21-0541C55821E3}"/>
              </a:ext>
            </a:extLst>
          </p:cNvPr>
          <p:cNvSpPr txBox="1"/>
          <p:nvPr/>
        </p:nvSpPr>
        <p:spPr>
          <a:xfrm>
            <a:off x="1444289" y="3625683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4821"/>
                </a:solidFill>
              </a:rPr>
              <a:t>e.g., Gaussian Blur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C93A81-F510-44F4-809B-9237B576C2C6}"/>
              </a:ext>
            </a:extLst>
          </p:cNvPr>
          <p:cNvSpPr txBox="1"/>
          <p:nvPr/>
        </p:nvSpPr>
        <p:spPr>
          <a:xfrm>
            <a:off x="4881548" y="3623788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e.g., Max-pooling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7F1E99-4DED-46C4-94D5-D456A3B95EA8}"/>
              </a:ext>
            </a:extLst>
          </p:cNvPr>
          <p:cNvSpPr txBox="1"/>
          <p:nvPr/>
        </p:nvSpPr>
        <p:spPr>
          <a:xfrm>
            <a:off x="7822029" y="3623788"/>
            <a:ext cx="313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e.g., Part-of-speech Tagging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DB695-194D-4495-AFF8-3315F4D2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4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D6A1-9ED7-4757-A85A-A8F81446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Read-write safety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F3EA2-99B1-44E7-A41D-90FD10C0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F7CC7D-A0D7-4931-8146-F12328213DFC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149FE78-1B97-4DFB-B716-8A0799EB1F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dirty="0"/>
                  <a:t>For a SIMD instruction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𝒬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</a:t>
                </a:r>
              </a:p>
              <a:p>
                <a:pPr marL="514350" indent="-51435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sz="2200" b="1" dirty="0"/>
                  <a:t>Compute read and written variables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rd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wr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endParaRPr lang="en-US" sz="2200" dirty="0"/>
              </a:p>
              <a:p>
                <a:pPr marL="514350" indent="-51435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sz="2200" b="1" dirty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</m:oMath>
                </a14:m>
                <a:r>
                  <a:rPr lang="en-US" sz="2200" dirty="0"/>
                  <a:t> to get read/written variables </a:t>
                </a:r>
                <a:r>
                  <a:rPr lang="en-US" sz="2200" b="1" dirty="0"/>
                  <a:t>used to update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𝓠</m:t>
                    </m:r>
                  </m:oMath>
                </a14:m>
                <a:r>
                  <a:rPr lang="en-US" sz="2200" b="1" dirty="0"/>
                  <a:t>’s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200" b="1" i="0" dirty="0" err="1"/>
                  <a:t>th</a:t>
                </a:r>
                <a:r>
                  <a:rPr lang="en-US" sz="2200" b="1" i="0" dirty="0"/>
                  <a:t> data atom</a:t>
                </a:r>
                <a:r>
                  <a:rPr lang="en-US" sz="2200" b="0" i="0" dirty="0"/>
                  <a:t>:</a:t>
                </a:r>
                <a:endParaRPr lang="en-US" sz="2200" dirty="0"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𝒬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</a:rPr>
                        <m:t>rd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</a:rPr>
                        <m:t>rd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</a:rPr>
                        <m:t>rd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wr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𝒬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wr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</a:endParaRPr>
              </a:p>
              <a:p>
                <a:pPr marL="514350" indent="-51435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sz="2200" b="1" dirty="0"/>
                  <a:t>(Pairwise comparison) </a:t>
                </a:r>
                <a:br>
                  <a:rPr lang="en-US" sz="2200" b="1" dirty="0"/>
                </a:br>
                <a:r>
                  <a:rPr lang="en-US" sz="2200" b="1" dirty="0"/>
                  <a:t>Verify</a:t>
                </a:r>
                <a:r>
                  <a:rPr lang="en-US" sz="2200" dirty="0"/>
                  <a:t> read and written variables are disjoint for two arbitrary, different data atoms:</a:t>
                </a:r>
                <a:br>
                  <a:rPr lang="en-US" sz="2200" dirty="0"/>
                </a:b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rd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wr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=∅</m:t>
                        </m:r>
                      </m:e>
                    </m:d>
                  </m:oMath>
                </a14:m>
                <a:endParaRPr lang="en-US" sz="2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149FE78-1B97-4DFB-B716-8A0799EB1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928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4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E22F-202F-4CA4-A019-9026684D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Conflict-freedom check: SMT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84799-3B57-4336-A587-68C7779931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0618" y="1825624"/>
                <a:ext cx="11310763" cy="4530726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type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Access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LocExpr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                        //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to represent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, where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LocExpr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type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Simd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Access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LocExpr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  // 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to represent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 depends on data-atom index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def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lookup</a:t>
                </a: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SimdAccess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)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∣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000" b="1" dirty="0"/>
                  <a:t>def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conflictCheck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rdQ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wrQ: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Access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sz="2000" dirty="0"/>
                  <a:t> =</a:t>
                </a:r>
              </a:p>
              <a:p>
                <a:pPr marL="2286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wrQ</m:t>
                    </m:r>
                  </m:oMath>
                </a14:m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:  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// consider each written variable,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457200" lvl="2" indent="0">
                  <a:buNone/>
                </a:pP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if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lookup(</a:t>
                </a:r>
                <a:r>
                  <a:rPr lang="en-US" sz="2000" dirty="0" err="1">
                    <a:solidFill>
                      <a:schemeClr val="bg1">
                        <a:lumMod val="85000"/>
                      </a:schemeClr>
                    </a:solidFill>
                  </a:rPr>
                  <a:t>rdQ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:  </a:t>
                </a: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continue  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not read</a:t>
                </a:r>
              </a:p>
              <a:p>
                <a:pPr marL="457200" lvl="2" indent="0">
                  <a:buNone/>
                </a:pP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// else use a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to represent the location of a conflict</a:t>
                </a:r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let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Loc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lookup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rdQ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==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  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is a location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read to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let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Loc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lookup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wr</m:t>
                            </m:r>
                            <m:r>
                              <m:rPr>
                                <m:nor/>
                              </m:rPr>
                              <a:rPr lang="en-US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 //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is a location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written to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if SAT(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):  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//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 is both read and written</a:t>
                </a:r>
              </a:p>
              <a:p>
                <a:pPr marL="685800" lvl="3" indent="0">
                  <a:buNone/>
                </a:pP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return CONFLICT: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is both read and written</a:t>
                </a:r>
              </a:p>
              <a:p>
                <a:pPr marL="2286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return OK!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84799-3B57-4336-A587-68C777993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0618" y="1825624"/>
                <a:ext cx="11310763" cy="4530726"/>
              </a:xfrm>
              <a:blipFill>
                <a:blip r:embed="rId2"/>
                <a:stretch>
                  <a:fillRect l="-484" t="-1206" b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3A970-EC2A-4E76-B835-A8BCBB53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2B46ED-BAC7-42E3-96AD-28F040EDE7EF}"/>
                  </a:ext>
                </a:extLst>
              </p:cNvPr>
              <p:cNvSpPr/>
              <p:nvPr/>
            </p:nvSpPr>
            <p:spPr>
              <a:xfrm>
                <a:off x="440618" y="1388824"/>
                <a:ext cx="5165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Verify: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rd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wr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2B46ED-BAC7-42E3-96AD-28F040EDE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18" y="1388824"/>
                <a:ext cx="5165710" cy="369332"/>
              </a:xfrm>
              <a:prstGeom prst="rect">
                <a:avLst/>
              </a:prstGeom>
              <a:blipFill>
                <a:blip r:embed="rId3"/>
                <a:stretch>
                  <a:fillRect l="-94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994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E22F-202F-4CA4-A019-9026684D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Conflict-freedom check: SMT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84799-3B57-4336-A587-68C7779931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0618" y="1825624"/>
                <a:ext cx="11310763" cy="4530726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type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LocExpr</m:t>
                    </m:r>
                  </m:oMath>
                </a14:m>
                <a:r>
                  <a:rPr lang="en-US" sz="2000" dirty="0"/>
                  <a:t>                      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to represent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where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LocExpr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)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type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Access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LocExpr</m:t>
                        </m:r>
                      </m:e>
                    </m:d>
                  </m:oMath>
                </a14:m>
                <a:r>
                  <a:rPr lang="en-US" sz="2000" dirty="0"/>
                  <a:t>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to represent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000" b="1" dirty="0">
                    <a:solidFill>
                      <a:srgbClr val="008080"/>
                    </a:solidFill>
                  </a:rPr>
                  <a:t> depends on data-atom index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def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lookup</a:t>
                </a: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SimdAccess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)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∣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000" b="1" dirty="0"/>
                  <a:t>def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conflictCheck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rdQ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wrQ: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Access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sz="2000" dirty="0"/>
                  <a:t> =</a:t>
                </a:r>
              </a:p>
              <a:p>
                <a:pPr marL="2286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wrQ</m:t>
                    </m:r>
                  </m:oMath>
                </a14:m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:  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// consider each written variable,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457200" lvl="2" indent="0">
                  <a:buNone/>
                </a:pP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if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lookup(</a:t>
                </a:r>
                <a:r>
                  <a:rPr lang="en-US" sz="2000" dirty="0" err="1">
                    <a:solidFill>
                      <a:schemeClr val="bg1">
                        <a:lumMod val="85000"/>
                      </a:schemeClr>
                    </a:solidFill>
                  </a:rPr>
                  <a:t>rdQ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:  </a:t>
                </a: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continue  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not read</a:t>
                </a:r>
              </a:p>
              <a:p>
                <a:pPr marL="457200" lvl="2" indent="0">
                  <a:buNone/>
                </a:pP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// else use a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to represent the location of a conflict</a:t>
                </a:r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let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Loc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lookup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rdQ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==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  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is a location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read to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let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Loc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lookup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wr</m:t>
                            </m:r>
                            <m:r>
                              <m:rPr>
                                <m:nor/>
                              </m:rPr>
                              <a:rPr lang="en-US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 //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is a location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written to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if SAT(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):  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//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 is both read and written</a:t>
                </a:r>
              </a:p>
              <a:p>
                <a:pPr marL="685800" lvl="3" indent="0">
                  <a:buNone/>
                </a:pP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return CONFLICT: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is both read and written</a:t>
                </a:r>
              </a:p>
              <a:p>
                <a:pPr marL="2286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return OK!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84799-3B57-4336-A587-68C777993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0618" y="1825624"/>
                <a:ext cx="11310763" cy="4530726"/>
              </a:xfrm>
              <a:blipFill>
                <a:blip r:embed="rId2"/>
                <a:stretch>
                  <a:fillRect l="-484" t="-1206" b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3A970-EC2A-4E76-B835-A8BCBB53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2B46ED-BAC7-42E3-96AD-28F040EDE7EF}"/>
                  </a:ext>
                </a:extLst>
              </p:cNvPr>
              <p:cNvSpPr/>
              <p:nvPr/>
            </p:nvSpPr>
            <p:spPr>
              <a:xfrm>
                <a:off x="440618" y="1388824"/>
                <a:ext cx="5165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Verify: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rd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wr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2B46ED-BAC7-42E3-96AD-28F040EDE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18" y="1388824"/>
                <a:ext cx="5165710" cy="369332"/>
              </a:xfrm>
              <a:prstGeom prst="rect">
                <a:avLst/>
              </a:prstGeom>
              <a:blipFill>
                <a:blip r:embed="rId3"/>
                <a:stretch>
                  <a:fillRect l="-94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158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E22F-202F-4CA4-A019-9026684D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Conflict-freedom check: SMT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84799-3B57-4336-A587-68C7779931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0618" y="1825624"/>
                <a:ext cx="11310763" cy="4530726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type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LocExpr</m:t>
                    </m:r>
                  </m:oMath>
                </a14:m>
                <a:r>
                  <a:rPr lang="en-US" sz="2000" dirty="0"/>
                  <a:t>                      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to represent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where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LocExpr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)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type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Access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LocExpr</m:t>
                        </m:r>
                      </m:e>
                    </m:d>
                  </m:oMath>
                </a14:m>
                <a:r>
                  <a:rPr lang="en-US" sz="2000" dirty="0"/>
                  <a:t>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to represent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000" b="1" dirty="0">
                    <a:solidFill>
                      <a:srgbClr val="008080"/>
                    </a:solidFill>
                  </a:rPr>
                  <a:t> depends on data-atom index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def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lookup</a:t>
                </a: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SimdAccess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)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∣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000" b="1" dirty="0"/>
                  <a:t>def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conflictCheck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rdQ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wrQ: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Access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sz="2000" dirty="0"/>
                  <a:t> =</a:t>
                </a:r>
              </a:p>
              <a:p>
                <a:pPr marL="228600" lvl="1" indent="0">
                  <a:buNone/>
                </a:pPr>
                <a:r>
                  <a:rPr lang="en-US" b="1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wrQ</m:t>
                    </m:r>
                  </m:oMath>
                </a14:m>
                <a:r>
                  <a:rPr lang="en-US" b="1" dirty="0"/>
                  <a:t>:  </a:t>
                </a:r>
                <a:r>
                  <a:rPr lang="en-US" dirty="0">
                    <a:solidFill>
                      <a:srgbClr val="008080"/>
                    </a:solidFill>
                  </a:rPr>
                  <a:t>// consider each written variable,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1" dirty="0"/>
              </a:p>
              <a:p>
                <a:pPr marL="457200" lvl="2" indent="0">
                  <a:buNone/>
                </a:pP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if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lookup(</a:t>
                </a:r>
                <a:r>
                  <a:rPr lang="en-US" sz="2000" dirty="0" err="1">
                    <a:solidFill>
                      <a:schemeClr val="bg1">
                        <a:lumMod val="85000"/>
                      </a:schemeClr>
                    </a:solidFill>
                  </a:rPr>
                  <a:t>rdQ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:  </a:t>
                </a: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continue  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not read</a:t>
                </a:r>
              </a:p>
              <a:p>
                <a:pPr marL="457200" lvl="2" indent="0">
                  <a:buNone/>
                </a:pP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// else use a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to represent the location of a conflict</a:t>
                </a:r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let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Loc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lookup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rdQ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==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  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is a location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read to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let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Loc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lookup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wr</m:t>
                            </m:r>
                            <m:r>
                              <m:rPr>
                                <m:nor/>
                              </m:rPr>
                              <a:rPr lang="en-US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 //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is a location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written to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if SAT(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):  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//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 is both read and written</a:t>
                </a:r>
              </a:p>
              <a:p>
                <a:pPr marL="685800" lvl="3" indent="0">
                  <a:buNone/>
                </a:pP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return CONFLICT: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is both read and written</a:t>
                </a:r>
              </a:p>
              <a:p>
                <a:pPr marL="2286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return OK!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84799-3B57-4336-A587-68C777993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0618" y="1825624"/>
                <a:ext cx="11310763" cy="4530726"/>
              </a:xfrm>
              <a:blipFill>
                <a:blip r:embed="rId2"/>
                <a:stretch>
                  <a:fillRect l="-484" t="-1206" b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3A970-EC2A-4E76-B835-A8BCBB53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2B46ED-BAC7-42E3-96AD-28F040EDE7EF}"/>
                  </a:ext>
                </a:extLst>
              </p:cNvPr>
              <p:cNvSpPr/>
              <p:nvPr/>
            </p:nvSpPr>
            <p:spPr>
              <a:xfrm>
                <a:off x="440618" y="1388824"/>
                <a:ext cx="5165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Verify: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rd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wr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2B46ED-BAC7-42E3-96AD-28F040EDE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18" y="1388824"/>
                <a:ext cx="5165710" cy="369332"/>
              </a:xfrm>
              <a:prstGeom prst="rect">
                <a:avLst/>
              </a:prstGeom>
              <a:blipFill>
                <a:blip r:embed="rId3"/>
                <a:stretch>
                  <a:fillRect l="-94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17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E22F-202F-4CA4-A019-9026684D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Conflict-freedom check: SMT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84799-3B57-4336-A587-68C7779931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0618" y="1825624"/>
                <a:ext cx="11310763" cy="4530726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type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LocExpr</m:t>
                    </m:r>
                  </m:oMath>
                </a14:m>
                <a:r>
                  <a:rPr lang="en-US" sz="2000" dirty="0"/>
                  <a:t>                      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to represent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where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LocExpr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)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type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Access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LocExpr</m:t>
                        </m:r>
                      </m:e>
                    </m:d>
                  </m:oMath>
                </a14:m>
                <a:r>
                  <a:rPr lang="en-US" sz="2000" dirty="0"/>
                  <a:t>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to represent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000" b="1" dirty="0">
                    <a:solidFill>
                      <a:srgbClr val="008080"/>
                    </a:solidFill>
                  </a:rPr>
                  <a:t> depends on data-atom index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def </a:t>
                </a:r>
                <a:r>
                  <a:rPr lang="en-US" sz="2000" dirty="0"/>
                  <a:t>lookup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sz="2000" b="1" dirty="0"/>
                  <a:t>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∣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00" b="1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000" b="1" dirty="0"/>
                  <a:t>def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conflictCheck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rdQ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wrQ: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Access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sz="2000" dirty="0"/>
                  <a:t> =</a:t>
                </a:r>
              </a:p>
              <a:p>
                <a:pPr marL="228600" lvl="1" indent="0">
                  <a:buNone/>
                </a:pPr>
                <a:r>
                  <a:rPr lang="en-US" b="1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wrQ</m:t>
                    </m:r>
                  </m:oMath>
                </a14:m>
                <a:r>
                  <a:rPr lang="en-US" b="1" dirty="0"/>
                  <a:t>:  </a:t>
                </a:r>
                <a:r>
                  <a:rPr lang="en-US" dirty="0">
                    <a:solidFill>
                      <a:srgbClr val="008080"/>
                    </a:solidFill>
                  </a:rPr>
                  <a:t>// consider each written variable,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1" dirty="0"/>
              </a:p>
              <a:p>
                <a:pPr marL="457200" lvl="2" indent="0">
                  <a:buNone/>
                </a:pPr>
                <a:r>
                  <a:rPr lang="en-US" sz="2000" b="1" dirty="0"/>
                  <a:t>if </a:t>
                </a:r>
                <a:r>
                  <a:rPr lang="en-US" sz="2000" dirty="0"/>
                  <a:t>lookup(</a:t>
                </a:r>
                <a:r>
                  <a:rPr lang="en-US" sz="2000" dirty="0" err="1"/>
                  <a:t>rdQ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)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dirty="0"/>
                  <a:t>:  </a:t>
                </a:r>
                <a:r>
                  <a:rPr lang="en-US" sz="2000" b="1" dirty="0"/>
                  <a:t>continue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not read</a:t>
                </a:r>
              </a:p>
              <a:p>
                <a:pPr marL="457200" lvl="2" indent="0">
                  <a:buNone/>
                </a:pPr>
                <a:r>
                  <a:rPr lang="en-US" sz="2000" dirty="0">
                    <a:solidFill>
                      <a:schemeClr val="accent1"/>
                    </a:solidFill>
                  </a:rPr>
                  <a:t>// else use a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to represent the location of a conflict</a:t>
                </a:r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let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Loc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lookup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rdQ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==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  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is a location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read to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let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Loc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lookup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wr</m:t>
                            </m:r>
                            <m:r>
                              <m:rPr>
                                <m:nor/>
                              </m:rPr>
                              <a:rPr lang="en-US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 //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is a location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 written to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if SAT(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):  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//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 is both read and written</a:t>
                </a:r>
              </a:p>
              <a:p>
                <a:pPr marL="685800" lvl="3" indent="0">
                  <a:buNone/>
                </a:pP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return CONFLICT: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is both read and written</a:t>
                </a:r>
              </a:p>
              <a:p>
                <a:pPr marL="2286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return OK!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84799-3B57-4336-A587-68C777993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0618" y="1825624"/>
                <a:ext cx="11310763" cy="4530726"/>
              </a:xfrm>
              <a:blipFill>
                <a:blip r:embed="rId2"/>
                <a:stretch>
                  <a:fillRect l="-484" t="-1206" b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3A970-EC2A-4E76-B835-A8BCBB53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2B46ED-BAC7-42E3-96AD-28F040EDE7EF}"/>
                  </a:ext>
                </a:extLst>
              </p:cNvPr>
              <p:cNvSpPr/>
              <p:nvPr/>
            </p:nvSpPr>
            <p:spPr>
              <a:xfrm>
                <a:off x="440618" y="1388824"/>
                <a:ext cx="5165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Verify: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rd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wr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2B46ED-BAC7-42E3-96AD-28F040EDE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18" y="1388824"/>
                <a:ext cx="5165710" cy="369332"/>
              </a:xfrm>
              <a:prstGeom prst="rect">
                <a:avLst/>
              </a:prstGeom>
              <a:blipFill>
                <a:blip r:embed="rId3"/>
                <a:stretch>
                  <a:fillRect l="-94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548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E22F-202F-4CA4-A019-9026684D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Conflict-freedom check: SMT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84799-3B57-4336-A587-68C7779931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0618" y="1825624"/>
                <a:ext cx="11310763" cy="4530726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type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LocExpr</m:t>
                    </m:r>
                  </m:oMath>
                </a14:m>
                <a:r>
                  <a:rPr lang="en-US" sz="2000" dirty="0"/>
                  <a:t>                      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to represent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where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LocExpr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)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type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Access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LocExpr</m:t>
                        </m:r>
                      </m:e>
                    </m:d>
                  </m:oMath>
                </a14:m>
                <a:r>
                  <a:rPr lang="en-US" sz="2000" dirty="0"/>
                  <a:t>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to represent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000" b="1" dirty="0">
                    <a:solidFill>
                      <a:srgbClr val="008080"/>
                    </a:solidFill>
                  </a:rPr>
                  <a:t> depends on data-atom index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def </a:t>
                </a:r>
                <a:r>
                  <a:rPr lang="en-US" sz="2000" dirty="0"/>
                  <a:t>lookup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sz="2000" b="1" dirty="0"/>
                  <a:t>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∣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00" b="1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000" b="1" dirty="0"/>
                  <a:t>def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conflictCheck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rdQ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wrQ: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Access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sz="2000" dirty="0"/>
                  <a:t> =</a:t>
                </a:r>
              </a:p>
              <a:p>
                <a:pPr marL="228600" lvl="1" indent="0">
                  <a:buNone/>
                </a:pPr>
                <a:r>
                  <a:rPr lang="en-US" b="1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wrQ</m:t>
                    </m:r>
                  </m:oMath>
                </a14:m>
                <a:r>
                  <a:rPr lang="en-US" b="1" dirty="0"/>
                  <a:t>:  </a:t>
                </a:r>
                <a:r>
                  <a:rPr lang="en-US" dirty="0">
                    <a:solidFill>
                      <a:srgbClr val="008080"/>
                    </a:solidFill>
                  </a:rPr>
                  <a:t>// consider each written variable,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1" dirty="0"/>
              </a:p>
              <a:p>
                <a:pPr marL="457200" lvl="2" indent="0">
                  <a:buNone/>
                </a:pPr>
                <a:r>
                  <a:rPr lang="en-US" sz="2000" b="1" dirty="0"/>
                  <a:t>if </a:t>
                </a:r>
                <a:r>
                  <a:rPr lang="en-US" sz="2000" dirty="0"/>
                  <a:t>lookup(</a:t>
                </a:r>
                <a:r>
                  <a:rPr lang="en-US" sz="2000" dirty="0" err="1"/>
                  <a:t>rdQ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)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dirty="0"/>
                  <a:t>:  </a:t>
                </a:r>
                <a:r>
                  <a:rPr lang="en-US" sz="2000" b="1" dirty="0"/>
                  <a:t>continue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not read</a:t>
                </a:r>
              </a:p>
              <a:p>
                <a:pPr marL="457200" lvl="2" indent="0">
                  <a:buNone/>
                </a:pPr>
                <a:r>
                  <a:rPr lang="en-US" sz="2000" dirty="0">
                    <a:solidFill>
                      <a:schemeClr val="accent1"/>
                    </a:solidFill>
                  </a:rPr>
                  <a:t>// else use a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to represent the location of a conflict</a:t>
                </a:r>
              </a:p>
              <a:p>
                <a:pPr marL="457200" lvl="1" indent="0">
                  <a:buNone/>
                </a:pPr>
                <a:r>
                  <a:rPr lang="en-US" b="1" dirty="0"/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lookup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rdQ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/>
                  <a:t>   </a:t>
                </a:r>
                <a:r>
                  <a:rPr lang="en-US" dirty="0">
                    <a:solidFill>
                      <a:srgbClr val="00808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8080"/>
                    </a:solidFill>
                  </a:rPr>
                  <a:t> is a location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8080"/>
                    </a:solidFill>
                  </a:rPr>
                  <a:t> read to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808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dirty="0"/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Loc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lookup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wr</m:t>
                            </m:r>
                            <m:r>
                              <m:rPr>
                                <m:nor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/>
                  <a:t>  </a:t>
                </a:r>
                <a:r>
                  <a:rPr lang="en-US" dirty="0">
                    <a:solidFill>
                      <a:srgbClr val="00808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8080"/>
                    </a:solidFill>
                  </a:rPr>
                  <a:t> is a location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8080"/>
                    </a:solidFill>
                  </a:rPr>
                  <a:t> written to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if SAT(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):  </a:t>
                </a:r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//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 is both read and written</a:t>
                </a:r>
              </a:p>
              <a:p>
                <a:pPr marL="685800" lvl="3" indent="0">
                  <a:buNone/>
                </a:pPr>
                <a:r>
                  <a:rPr lang="en-US" sz="2000" b="1" dirty="0">
                    <a:solidFill>
                      <a:schemeClr val="bg1">
                        <a:lumMod val="85000"/>
                      </a:schemeClr>
                    </a:solidFill>
                  </a:rPr>
                  <a:t>return CONFLICT: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</a:rPr>
                  <a:t> is both read and written</a:t>
                </a:r>
              </a:p>
              <a:p>
                <a:pPr marL="2286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return OK!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84799-3B57-4336-A587-68C777993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0618" y="1825624"/>
                <a:ext cx="11310763" cy="4530726"/>
              </a:xfrm>
              <a:blipFill>
                <a:blip r:embed="rId2"/>
                <a:stretch>
                  <a:fillRect l="-484" t="-1206" b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3A970-EC2A-4E76-B835-A8BCBB53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2B46ED-BAC7-42E3-96AD-28F040EDE7EF}"/>
                  </a:ext>
                </a:extLst>
              </p:cNvPr>
              <p:cNvSpPr/>
              <p:nvPr/>
            </p:nvSpPr>
            <p:spPr>
              <a:xfrm>
                <a:off x="440618" y="1388824"/>
                <a:ext cx="5165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Verify: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rd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wr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2B46ED-BAC7-42E3-96AD-28F040EDE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18" y="1388824"/>
                <a:ext cx="5165710" cy="369332"/>
              </a:xfrm>
              <a:prstGeom prst="rect">
                <a:avLst/>
              </a:prstGeom>
              <a:blipFill>
                <a:blip r:embed="rId3"/>
                <a:stretch>
                  <a:fillRect l="-94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261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E22F-202F-4CA4-A019-9026684D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Conflict-freedom check: SMT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84799-3B57-4336-A587-68C7779931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0618" y="1825624"/>
                <a:ext cx="11310763" cy="4530726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type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LocExpr</m:t>
                    </m:r>
                  </m:oMath>
                </a14:m>
                <a:r>
                  <a:rPr lang="en-US" sz="2000" dirty="0"/>
                  <a:t>                      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to represent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where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LocExpr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)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type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Access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LocExpr</m:t>
                        </m:r>
                      </m:e>
                    </m:d>
                  </m:oMath>
                </a14:m>
                <a:r>
                  <a:rPr lang="en-US" sz="2000" dirty="0"/>
                  <a:t>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to represent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000" b="1" dirty="0">
                    <a:solidFill>
                      <a:srgbClr val="008080"/>
                    </a:solidFill>
                  </a:rPr>
                  <a:t> depends on data-atom index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def </a:t>
                </a:r>
                <a:r>
                  <a:rPr lang="en-US" sz="2000" dirty="0"/>
                  <a:t>lookup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sz="2000" b="1" dirty="0"/>
                  <a:t>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∣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00" b="1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000" b="1" dirty="0"/>
                  <a:t>def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conflictCheck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rdQ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wrQ: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Access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sz="2000" dirty="0"/>
                  <a:t> =</a:t>
                </a:r>
              </a:p>
              <a:p>
                <a:pPr marL="228600" lvl="1" indent="0">
                  <a:buNone/>
                </a:pPr>
                <a:r>
                  <a:rPr lang="en-US" b="1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wrQ</m:t>
                    </m:r>
                  </m:oMath>
                </a14:m>
                <a:r>
                  <a:rPr lang="en-US" b="1" dirty="0"/>
                  <a:t>:  </a:t>
                </a:r>
                <a:r>
                  <a:rPr lang="en-US" dirty="0">
                    <a:solidFill>
                      <a:srgbClr val="008080"/>
                    </a:solidFill>
                  </a:rPr>
                  <a:t>// consider each written variable,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1" dirty="0"/>
              </a:p>
              <a:p>
                <a:pPr marL="457200" lvl="2" indent="0">
                  <a:buNone/>
                </a:pPr>
                <a:r>
                  <a:rPr lang="en-US" sz="2000" b="1" dirty="0"/>
                  <a:t>if </a:t>
                </a:r>
                <a:r>
                  <a:rPr lang="en-US" sz="2000" dirty="0"/>
                  <a:t>lookup(</a:t>
                </a:r>
                <a:r>
                  <a:rPr lang="en-US" sz="2000" dirty="0" err="1"/>
                  <a:t>rdQ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)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dirty="0"/>
                  <a:t>:  </a:t>
                </a:r>
                <a:r>
                  <a:rPr lang="en-US" sz="2000" b="1" dirty="0"/>
                  <a:t>continue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not read</a:t>
                </a:r>
              </a:p>
              <a:p>
                <a:pPr marL="457200" lvl="2" indent="0">
                  <a:buNone/>
                </a:pPr>
                <a:r>
                  <a:rPr lang="en-US" sz="2000" dirty="0">
                    <a:solidFill>
                      <a:schemeClr val="accent1"/>
                    </a:solidFill>
                  </a:rPr>
                  <a:t>// else use a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to represent the location of a conflict</a:t>
                </a:r>
              </a:p>
              <a:p>
                <a:pPr marL="457200" lvl="1" indent="0">
                  <a:buNone/>
                </a:pPr>
                <a:r>
                  <a:rPr lang="en-US" b="1" dirty="0"/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lookup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rdQ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/>
                  <a:t>   </a:t>
                </a:r>
                <a:r>
                  <a:rPr lang="en-US" dirty="0">
                    <a:solidFill>
                      <a:srgbClr val="00808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8080"/>
                    </a:solidFill>
                  </a:rPr>
                  <a:t> is a location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8080"/>
                    </a:solidFill>
                  </a:rPr>
                  <a:t> read to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808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dirty="0"/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Loc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lookup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wr</m:t>
                            </m:r>
                            <m:r>
                              <m:rPr>
                                <m:nor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/>
                  <a:t>  </a:t>
                </a:r>
                <a:r>
                  <a:rPr lang="en-US" dirty="0">
                    <a:solidFill>
                      <a:srgbClr val="00808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8080"/>
                    </a:solidFill>
                  </a:rPr>
                  <a:t> is a location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8080"/>
                    </a:solidFill>
                  </a:rPr>
                  <a:t> written to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/>
                  <a:t>if SAT(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dirty="0"/>
                  <a:t>):  </a:t>
                </a:r>
                <a:r>
                  <a:rPr lang="en-US" dirty="0">
                    <a:solidFill>
                      <a:schemeClr val="accent1"/>
                    </a:solidFill>
                  </a:rPr>
                  <a:t>//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is both read and written</a:t>
                </a:r>
                <a:endParaRPr lang="en-US" b="1" dirty="0">
                  <a:solidFill>
                    <a:srgbClr val="7FBBA3"/>
                  </a:solidFill>
                </a:endParaRPr>
              </a:p>
              <a:p>
                <a:pPr marL="685800" lvl="3" indent="0">
                  <a:buNone/>
                </a:pPr>
                <a:r>
                  <a:rPr lang="en-US" sz="2000" b="1" dirty="0"/>
                  <a:t>return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CONFLICT</a:t>
                </a:r>
                <a:r>
                  <a:rPr lang="en-US" sz="2000" b="1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is both read and written</a:t>
                </a:r>
              </a:p>
              <a:p>
                <a:pPr marL="228600" lvl="1" indent="0">
                  <a:buNone/>
                </a:pP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</a:rPr>
                  <a:t>return OK!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84799-3B57-4336-A587-68C777993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0618" y="1825624"/>
                <a:ext cx="11310763" cy="4530726"/>
              </a:xfrm>
              <a:blipFill>
                <a:blip r:embed="rId2"/>
                <a:stretch>
                  <a:fillRect l="-484" t="-1206" b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3A970-EC2A-4E76-B835-A8BCBB53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2B46ED-BAC7-42E3-96AD-28F040EDE7EF}"/>
                  </a:ext>
                </a:extLst>
              </p:cNvPr>
              <p:cNvSpPr/>
              <p:nvPr/>
            </p:nvSpPr>
            <p:spPr>
              <a:xfrm>
                <a:off x="440618" y="1388824"/>
                <a:ext cx="5165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Verify: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rd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wr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2B46ED-BAC7-42E3-96AD-28F040EDE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18" y="1388824"/>
                <a:ext cx="5165710" cy="369332"/>
              </a:xfrm>
              <a:prstGeom prst="rect">
                <a:avLst/>
              </a:prstGeom>
              <a:blipFill>
                <a:blip r:embed="rId3"/>
                <a:stretch>
                  <a:fillRect l="-94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817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E22F-202F-4CA4-A019-9026684D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Conflict-freedom check: SMT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84799-3B57-4336-A587-68C7779931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0618" y="1825624"/>
                <a:ext cx="11310763" cy="4530726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type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LocExpr</m:t>
                    </m:r>
                  </m:oMath>
                </a14:m>
                <a:r>
                  <a:rPr lang="en-US" sz="2000" dirty="0"/>
                  <a:t>                      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to represent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where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LocExpr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)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type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Access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LocExpr</m:t>
                        </m:r>
                      </m:e>
                    </m:d>
                  </m:oMath>
                </a14:m>
                <a:r>
                  <a:rPr lang="en-US" sz="2000" dirty="0"/>
                  <a:t>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to represent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000" b="1" dirty="0">
                    <a:solidFill>
                      <a:srgbClr val="008080"/>
                    </a:solidFill>
                  </a:rPr>
                  <a:t> depends on data-atom index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def </a:t>
                </a:r>
                <a:r>
                  <a:rPr lang="en-US" sz="2000" dirty="0"/>
                  <a:t>lookup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sz="2000" b="1" dirty="0"/>
                  <a:t>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∣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00" b="1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000" b="1" dirty="0"/>
                  <a:t>def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conflictCheck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rdQ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SimdAccess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wrQ: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Simd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Access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sz="2000" dirty="0"/>
                  <a:t> =</a:t>
                </a:r>
              </a:p>
              <a:p>
                <a:pPr marL="228600" lvl="1" indent="0">
                  <a:buNone/>
                </a:pPr>
                <a:r>
                  <a:rPr lang="en-US" b="1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wrQ</m:t>
                    </m:r>
                  </m:oMath>
                </a14:m>
                <a:r>
                  <a:rPr lang="en-US" b="1" dirty="0"/>
                  <a:t>:  </a:t>
                </a:r>
                <a:r>
                  <a:rPr lang="en-US" dirty="0">
                    <a:solidFill>
                      <a:srgbClr val="008080"/>
                    </a:solidFill>
                  </a:rPr>
                  <a:t>// consider each written variable,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1" dirty="0"/>
              </a:p>
              <a:p>
                <a:pPr marL="457200" lvl="2" indent="0">
                  <a:buNone/>
                </a:pPr>
                <a:r>
                  <a:rPr lang="en-US" sz="2000" b="1" dirty="0"/>
                  <a:t>if </a:t>
                </a:r>
                <a:r>
                  <a:rPr lang="en-US" sz="2000" dirty="0"/>
                  <a:t>lookup(</a:t>
                </a:r>
                <a:r>
                  <a:rPr lang="en-US" sz="2000" dirty="0" err="1"/>
                  <a:t>rdQ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)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dirty="0"/>
                  <a:t>:  </a:t>
                </a:r>
                <a:r>
                  <a:rPr lang="en-US" sz="2000" b="1" dirty="0"/>
                  <a:t>continue   </a:t>
                </a:r>
                <a:r>
                  <a:rPr lang="en-US" sz="2000" dirty="0">
                    <a:solidFill>
                      <a:srgbClr val="00808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not read</a:t>
                </a:r>
              </a:p>
              <a:p>
                <a:pPr marL="457200" lvl="2" indent="0">
                  <a:buNone/>
                </a:pPr>
                <a:r>
                  <a:rPr lang="en-US" sz="2000" dirty="0">
                    <a:solidFill>
                      <a:schemeClr val="accent1"/>
                    </a:solidFill>
                  </a:rPr>
                  <a:t>// else use a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to represent the location of a conflict</a:t>
                </a:r>
              </a:p>
              <a:p>
                <a:pPr marL="457200" lvl="1" indent="0">
                  <a:buNone/>
                </a:pPr>
                <a:r>
                  <a:rPr lang="en-US" b="1" dirty="0"/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lookup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rdQ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/>
                  <a:t>   </a:t>
                </a:r>
                <a:r>
                  <a:rPr lang="en-US" dirty="0">
                    <a:solidFill>
                      <a:srgbClr val="00808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8080"/>
                    </a:solidFill>
                  </a:rPr>
                  <a:t> is a location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8080"/>
                    </a:solidFill>
                  </a:rPr>
                  <a:t> read to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808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dirty="0"/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Loc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lookup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wr</m:t>
                            </m:r>
                            <m:r>
                              <m:rPr>
                                <m:nor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/>
                  <a:t>  </a:t>
                </a:r>
                <a:r>
                  <a:rPr lang="en-US" dirty="0">
                    <a:solidFill>
                      <a:srgbClr val="00808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8080"/>
                    </a:solidFill>
                  </a:rPr>
                  <a:t> is a location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8080"/>
                    </a:solidFill>
                  </a:rPr>
                  <a:t> written to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/>
                  <a:t>if SAT(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dirty="0"/>
                  <a:t>):  </a:t>
                </a:r>
                <a:r>
                  <a:rPr lang="en-US" dirty="0">
                    <a:solidFill>
                      <a:schemeClr val="accent1"/>
                    </a:solidFill>
                  </a:rPr>
                  <a:t>//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is both read and written</a:t>
                </a:r>
                <a:endParaRPr lang="en-US" b="1" dirty="0">
                  <a:solidFill>
                    <a:srgbClr val="7FBBA3"/>
                  </a:solidFill>
                </a:endParaRPr>
              </a:p>
              <a:p>
                <a:pPr marL="685800" lvl="3" indent="0">
                  <a:buNone/>
                </a:pPr>
                <a:r>
                  <a:rPr lang="en-US" sz="2000" b="1" dirty="0"/>
                  <a:t>return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CONFLICT</a:t>
                </a:r>
                <a:r>
                  <a:rPr lang="en-US" sz="2000" b="1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is both read and written</a:t>
                </a:r>
              </a:p>
              <a:p>
                <a:pPr marL="228600" lvl="1" indent="0">
                  <a:buNone/>
                </a:pPr>
                <a:r>
                  <a:rPr lang="en-US" b="1" dirty="0"/>
                  <a:t>return </a:t>
                </a:r>
                <a:r>
                  <a:rPr lang="en-US" b="1" dirty="0">
                    <a:solidFill>
                      <a:srgbClr val="00B050"/>
                    </a:solidFill>
                  </a:rPr>
                  <a:t>OK!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84799-3B57-4336-A587-68C777993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0618" y="1825624"/>
                <a:ext cx="11310763" cy="4530726"/>
              </a:xfrm>
              <a:blipFill>
                <a:blip r:embed="rId2"/>
                <a:stretch>
                  <a:fillRect l="-484" t="-1206" b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3A970-EC2A-4E76-B835-A8BCBB53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2B46ED-BAC7-42E3-96AD-28F040EDE7EF}"/>
                  </a:ext>
                </a:extLst>
              </p:cNvPr>
              <p:cNvSpPr/>
              <p:nvPr/>
            </p:nvSpPr>
            <p:spPr>
              <a:xfrm>
                <a:off x="440618" y="1388824"/>
                <a:ext cx="5165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Verify: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rd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wr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2B46ED-BAC7-42E3-96AD-28F040EDE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18" y="1388824"/>
                <a:ext cx="5165710" cy="369332"/>
              </a:xfrm>
              <a:prstGeom prst="rect">
                <a:avLst/>
              </a:prstGeom>
              <a:blipFill>
                <a:blip r:embed="rId3"/>
                <a:stretch>
                  <a:fillRect l="-94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576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EB70-110E-4DB6-B8FA-AE3C7558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 SIMD Instructions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2AE92-55AA-4012-A662-BAFCCB19A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spcAft>
                    <a:spcPts val="100"/>
                  </a:spcAft>
                  <a:buAutoNum type="arabicPeriod"/>
                </a:pPr>
                <a:r>
                  <a:rPr lang="en-US" sz="2400" dirty="0"/>
                  <a:t>An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b="1" dirty="0"/>
                  <a:t>-SIMD instruction</a:t>
                </a:r>
                <a:r>
                  <a:rPr lang="en-US" sz="2400" dirty="0"/>
                  <a:t> models the same </a:t>
                </a:r>
                <a:r>
                  <a:rPr lang="en-US" sz="2400" b="1" dirty="0"/>
                  <a:t>data-atom instruction</a:t>
                </a:r>
                <a:r>
                  <a:rPr lang="en-US" sz="2400" dirty="0"/>
                  <a:t> being performed 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/>
                  <a:t> instances of its </a:t>
                </a:r>
                <a:r>
                  <a:rPr lang="en-US" sz="2400" b="1" dirty="0"/>
                  <a:t>data-atom</a:t>
                </a:r>
                <a:r>
                  <a:rPr lang="en-US" sz="2400" dirty="0"/>
                  <a:t>.</a:t>
                </a:r>
              </a:p>
              <a:p>
                <a:pPr lvl="1">
                  <a:spcAft>
                    <a:spcPts val="100"/>
                  </a:spcAft>
                </a:pPr>
                <a:r>
                  <a:rPr lang="en-US" b="1" dirty="0"/>
                  <a:t>State/input maps </a:t>
                </a:r>
                <a:r>
                  <a:rPr lang="en-US" dirty="0"/>
                  <a:t>describe which data is used to update which data-atom</a:t>
                </a:r>
              </a:p>
              <a:p>
                <a:pPr marL="514350" indent="-514350">
                  <a:spcBef>
                    <a:spcPts val="1500"/>
                  </a:spcBef>
                  <a:spcAft>
                    <a:spcPts val="100"/>
                  </a:spcAft>
                  <a:buFont typeface="+mj-lt"/>
                  <a:buAutoNum type="arabicPeriod"/>
                </a:pPr>
                <a:r>
                  <a:rPr lang="en-US" sz="2400" dirty="0"/>
                  <a:t>We guarantee it is a </a:t>
                </a:r>
                <a:r>
                  <a:rPr lang="en-US" sz="2400" b="1" dirty="0"/>
                  <a:t>sequential abstraction</a:t>
                </a:r>
                <a:r>
                  <a:rPr lang="en-US" sz="2400" dirty="0"/>
                  <a:t> by ensuring the operations on each data-atom are </a:t>
                </a:r>
                <a:r>
                  <a:rPr lang="en-US" sz="2400" b="1" dirty="0"/>
                  <a:t>conflict-free</a:t>
                </a:r>
                <a:r>
                  <a:rPr lang="en-US" sz="2400" dirty="0"/>
                  <a:t>.</a:t>
                </a:r>
              </a:p>
              <a:p>
                <a:pPr lvl="1">
                  <a:spcAft>
                    <a:spcPts val="100"/>
                  </a:spcAft>
                </a:pPr>
                <a:r>
                  <a:rPr lang="en-US" dirty="0"/>
                  <a:t>Write-write conflicts are avoided by construction</a:t>
                </a:r>
              </a:p>
              <a:p>
                <a:pPr lvl="1">
                  <a:spcAft>
                    <a:spcPts val="100"/>
                  </a:spcAft>
                </a:pPr>
                <a:r>
                  <a:rPr lang="en-US" dirty="0"/>
                  <a:t>We </a:t>
                </a:r>
                <a:r>
                  <a:rPr lang="en-US" b="1" dirty="0"/>
                  <a:t>check for read-write conflicts</a:t>
                </a:r>
                <a:endParaRPr lang="en-US" dirty="0"/>
              </a:p>
              <a:p>
                <a:pPr marL="0" indent="0">
                  <a:spcBef>
                    <a:spcPts val="1500"/>
                  </a:spcBef>
                  <a:spcAft>
                    <a:spcPts val="100"/>
                  </a:spcAft>
                  <a:buNone/>
                </a:pPr>
                <a:r>
                  <a:rPr lang="en-US" dirty="0"/>
                  <a:t>2a.  </a:t>
                </a:r>
                <a:r>
                  <a:rPr lang="en-US" sz="2400" dirty="0"/>
                  <a:t>We can convert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-SIMD instruction to a normal instruction when useful</a:t>
                </a:r>
              </a:p>
              <a:p>
                <a:pPr lvl="1">
                  <a:spcAft>
                    <a:spcPts val="100"/>
                  </a:spcAft>
                </a:pPr>
                <a:r>
                  <a:rPr lang="en-US" sz="1800" dirty="0"/>
                  <a:t>Conflict-freedom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dirty="0"/>
                  <a:t> any interleaving of data-atom updates is equivalent to the data-parallel operation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2AE92-55AA-4012-A662-BAFCCB19A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0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27775-33BE-439D-B6C5-5B74CA8D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D7AC-EB32-483E-B4A7-0099B74A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example: </a:t>
            </a:r>
            <a:r>
              <a:rPr lang="en-US" dirty="0" err="1"/>
              <a:t>FlexASR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AF7F79-3E00-4111-8687-8CD89CCF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29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360407-514E-4FEA-86A0-7F2EF915E53E}"/>
              </a:ext>
            </a:extLst>
          </p:cNvPr>
          <p:cNvGrpSpPr/>
          <p:nvPr/>
        </p:nvGrpSpPr>
        <p:grpSpPr>
          <a:xfrm>
            <a:off x="1041400" y="1470376"/>
            <a:ext cx="10312400" cy="4750686"/>
            <a:chOff x="1041400" y="1648176"/>
            <a:chExt cx="10312400" cy="47506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C3B12CA-FD10-48D6-93BA-F0F8F0DFF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400" y="1648176"/>
              <a:ext cx="10312400" cy="475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A30BDCD-DEBB-4C71-B883-EEC6B24BD121}"/>
                </a:ext>
              </a:extLst>
            </p:cNvPr>
            <p:cNvSpPr/>
            <p:nvPr/>
          </p:nvSpPr>
          <p:spPr>
            <a:xfrm>
              <a:off x="1041400" y="4385734"/>
              <a:ext cx="4030135" cy="482599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ECEE9D9-D53F-4D8F-81E7-A5DDC30336E9}"/>
                </a:ext>
              </a:extLst>
            </p:cNvPr>
            <p:cNvSpPr/>
            <p:nvPr/>
          </p:nvSpPr>
          <p:spPr>
            <a:xfrm>
              <a:off x="2937932" y="2214653"/>
              <a:ext cx="5037669" cy="85028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E483B99-6B29-4FB4-98FC-FF198251A351}"/>
                </a:ext>
              </a:extLst>
            </p:cNvPr>
            <p:cNvSpPr/>
            <p:nvPr/>
          </p:nvSpPr>
          <p:spPr>
            <a:xfrm>
              <a:off x="7629769" y="5327298"/>
              <a:ext cx="1756833" cy="375053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784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66165" y="122542"/>
            <a:ext cx="10887635" cy="969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Compilation to Hardware Accelerators</a:t>
            </a:r>
            <a:endParaRPr sz="36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2" name="Google Shape;102;p3"/>
          <p:cNvGrpSpPr/>
          <p:nvPr/>
        </p:nvGrpSpPr>
        <p:grpSpPr>
          <a:xfrm>
            <a:off x="623086" y="2102271"/>
            <a:ext cx="467314" cy="2130631"/>
            <a:chOff x="623086" y="2016813"/>
            <a:chExt cx="467314" cy="2130631"/>
          </a:xfrm>
        </p:grpSpPr>
        <p:pic>
          <p:nvPicPr>
            <p:cNvPr id="103" name="Google Shape;103;p3"/>
            <p:cNvPicPr preferRelativeResize="0"/>
            <p:nvPr/>
          </p:nvPicPr>
          <p:blipFill rotWithShape="1">
            <a:blip r:embed="rId3">
              <a:alphaModFix/>
            </a:blip>
            <a:srcRect l="13102" t="14772" r="14330" b="13023"/>
            <a:stretch/>
          </p:blipFill>
          <p:spPr>
            <a:xfrm>
              <a:off x="623087" y="2016813"/>
              <a:ext cx="457201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3" descr="PyTorch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3086" y="2579209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3" descr="Keras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3200" y="314160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3"/>
            <p:cNvPicPr preferRelativeResize="0"/>
            <p:nvPr/>
          </p:nvPicPr>
          <p:blipFill rotWithShape="1">
            <a:blip r:embed="rId6">
              <a:alphaModFix/>
            </a:blip>
            <a:srcRect r="73385"/>
            <a:stretch/>
          </p:blipFill>
          <p:spPr>
            <a:xfrm>
              <a:off x="623086" y="3705462"/>
              <a:ext cx="457200" cy="4419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3" descr="CUDA"/>
          <p:cNvPicPr preferRelativeResize="0"/>
          <p:nvPr/>
        </p:nvPicPr>
        <p:blipFill rotWithShape="1">
          <a:blip r:embed="rId7">
            <a:alphaModFix/>
          </a:blip>
          <a:srcRect l="2255" t="21104" r="1905" b="21235"/>
          <a:stretch/>
        </p:blipFill>
        <p:spPr>
          <a:xfrm>
            <a:off x="10421438" y="2626734"/>
            <a:ext cx="822960" cy="49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21438" y="2207427"/>
            <a:ext cx="822960" cy="25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11469453" y="2102271"/>
            <a:ext cx="130681" cy="1037438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11;p3"/>
          <p:cNvSpPr txBox="1"/>
          <p:nvPr/>
        </p:nvSpPr>
        <p:spPr>
          <a:xfrm rot="5400000">
            <a:off x="11000123" y="2574774"/>
            <a:ext cx="1031059" cy="9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25" rIns="91425" bIns="91425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General purpose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10347960" y="4223438"/>
            <a:ext cx="1005840" cy="3657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NVDLA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0347960" y="3350007"/>
            <a:ext cx="1005840" cy="3657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FlexASR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10347960" y="3784418"/>
            <a:ext cx="1005840" cy="3657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HLSCNN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10347960" y="4656812"/>
            <a:ext cx="1005840" cy="3657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VTA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1469453" y="3272782"/>
            <a:ext cx="130681" cy="1828800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17;p3"/>
          <p:cNvSpPr txBox="1"/>
          <p:nvPr/>
        </p:nvSpPr>
        <p:spPr>
          <a:xfrm rot="5400000">
            <a:off x="10717283" y="4034012"/>
            <a:ext cx="1822421" cy="9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25" rIns="91425" bIns="91425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Application specific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-596" y="1237721"/>
            <a:ext cx="1940863" cy="5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Applications provided in different DSLs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9947944" y="1398332"/>
            <a:ext cx="1940863" cy="5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Heterogeneous hardware backends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8007081" y="1400510"/>
            <a:ext cx="1940863" cy="5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Executable/ runtime w/HW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8007081" y="2173226"/>
            <a:ext cx="2066185" cy="24835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; CPU instructions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CMP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r0, r1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SUBGT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r0, r0, r1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BNE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loop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; Access accel 1 (MMIO)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r2, 0xffff0000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LDR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r3, 0xffff0010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; Access accel 2 (MMIO)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r4, 0xffff0100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LDR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r5, 0xffff0110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; CPU instructions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MOV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r3, r2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SUBGT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r0, r0, r1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B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lr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44703" y="2217099"/>
            <a:ext cx="914400" cy="244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3"/>
          <p:cNvGrpSpPr/>
          <p:nvPr/>
        </p:nvGrpSpPr>
        <p:grpSpPr>
          <a:xfrm flipH="1">
            <a:off x="2354472" y="2167485"/>
            <a:ext cx="1191199" cy="1413630"/>
            <a:chOff x="2384786" y="2167432"/>
            <a:chExt cx="1191199" cy="1413630"/>
          </a:xfrm>
        </p:grpSpPr>
        <p:sp>
          <p:nvSpPr>
            <p:cNvPr id="126" name="Google Shape;126;p3"/>
            <p:cNvSpPr/>
            <p:nvPr/>
          </p:nvSpPr>
          <p:spPr>
            <a:xfrm>
              <a:off x="2831936" y="2593581"/>
              <a:ext cx="153542" cy="150590"/>
            </a:xfrm>
            <a:custGeom>
              <a:avLst/>
              <a:gdLst/>
              <a:ahLst/>
              <a:cxnLst/>
              <a:rect l="l" t="t" r="r" b="b"/>
              <a:pathLst>
                <a:path w="153542" h="150590" extrusionOk="0">
                  <a:moveTo>
                    <a:pt x="114871" y="150590"/>
                  </a:moveTo>
                  <a:cubicBezTo>
                    <a:pt x="127219" y="145815"/>
                    <a:pt x="140307" y="143236"/>
                    <a:pt x="153543" y="142970"/>
                  </a:cubicBezTo>
                  <a:cubicBezTo>
                    <a:pt x="124172" y="79134"/>
                    <a:pt x="72428" y="28271"/>
                    <a:pt x="8096" y="0"/>
                  </a:cubicBezTo>
                  <a:cubicBezTo>
                    <a:pt x="7633" y="13074"/>
                    <a:pt x="4894" y="25967"/>
                    <a:pt x="0" y="38100"/>
                  </a:cubicBezTo>
                  <a:cubicBezTo>
                    <a:pt x="49672" y="61868"/>
                    <a:pt x="90068" y="101427"/>
                    <a:pt x="114871" y="150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65986" y="2593581"/>
              <a:ext cx="153828" cy="150590"/>
            </a:xfrm>
            <a:custGeom>
              <a:avLst/>
              <a:gdLst/>
              <a:ahLst/>
              <a:cxnLst/>
              <a:rect l="l" t="t" r="r" b="b"/>
              <a:pathLst>
                <a:path w="153828" h="150590" extrusionOk="0">
                  <a:moveTo>
                    <a:pt x="0" y="142970"/>
                  </a:moveTo>
                  <a:cubicBezTo>
                    <a:pt x="13236" y="143236"/>
                    <a:pt x="26324" y="145815"/>
                    <a:pt x="38672" y="150590"/>
                  </a:cubicBezTo>
                  <a:cubicBezTo>
                    <a:pt x="63548" y="101380"/>
                    <a:pt x="104050" y="61816"/>
                    <a:pt x="153829" y="38100"/>
                  </a:cubicBezTo>
                  <a:cubicBezTo>
                    <a:pt x="148935" y="25967"/>
                    <a:pt x="146195" y="13074"/>
                    <a:pt x="145733" y="0"/>
                  </a:cubicBezTo>
                  <a:cubicBezTo>
                    <a:pt x="81294" y="28214"/>
                    <a:pt x="29442" y="79083"/>
                    <a:pt x="0" y="1429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834603" y="2958770"/>
              <a:ext cx="155352" cy="158686"/>
            </a:xfrm>
            <a:custGeom>
              <a:avLst/>
              <a:gdLst/>
              <a:ahLst/>
              <a:cxnLst/>
              <a:rect l="l" t="t" r="r" b="b"/>
              <a:pathLst>
                <a:path w="155352" h="158686" extrusionOk="0">
                  <a:moveTo>
                    <a:pt x="116110" y="0"/>
                  </a:moveTo>
                  <a:cubicBezTo>
                    <a:pt x="92201" y="51848"/>
                    <a:pt x="51212" y="93915"/>
                    <a:pt x="0" y="119158"/>
                  </a:cubicBezTo>
                  <a:cubicBezTo>
                    <a:pt x="3607" y="130393"/>
                    <a:pt x="5439" y="142123"/>
                    <a:pt x="5429" y="153924"/>
                  </a:cubicBezTo>
                  <a:cubicBezTo>
                    <a:pt x="5429" y="155543"/>
                    <a:pt x="5429" y="157067"/>
                    <a:pt x="5429" y="158687"/>
                  </a:cubicBezTo>
                  <a:cubicBezTo>
                    <a:pt x="73126" y="129032"/>
                    <a:pt x="126812" y="74460"/>
                    <a:pt x="155353" y="6286"/>
                  </a:cubicBezTo>
                  <a:lnTo>
                    <a:pt x="153067" y="6286"/>
                  </a:lnTo>
                  <a:cubicBezTo>
                    <a:pt x="140484" y="6261"/>
                    <a:pt x="127993" y="4136"/>
                    <a:pt x="116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461795" y="2958770"/>
              <a:ext cx="155066" cy="158686"/>
            </a:xfrm>
            <a:custGeom>
              <a:avLst/>
              <a:gdLst/>
              <a:ahLst/>
              <a:cxnLst/>
              <a:rect l="l" t="t" r="r" b="b"/>
              <a:pathLst>
                <a:path w="155066" h="158686" extrusionOk="0">
                  <a:moveTo>
                    <a:pt x="38957" y="0"/>
                  </a:moveTo>
                  <a:cubicBezTo>
                    <a:pt x="27074" y="4136"/>
                    <a:pt x="14583" y="6261"/>
                    <a:pt x="2000" y="6286"/>
                  </a:cubicBezTo>
                  <a:lnTo>
                    <a:pt x="0" y="6286"/>
                  </a:lnTo>
                  <a:cubicBezTo>
                    <a:pt x="28473" y="74407"/>
                    <a:pt x="82048" y="128972"/>
                    <a:pt x="149638" y="158687"/>
                  </a:cubicBezTo>
                  <a:cubicBezTo>
                    <a:pt x="149638" y="157067"/>
                    <a:pt x="149638" y="155543"/>
                    <a:pt x="149638" y="153924"/>
                  </a:cubicBezTo>
                  <a:cubicBezTo>
                    <a:pt x="149628" y="142123"/>
                    <a:pt x="151460" y="130393"/>
                    <a:pt x="155067" y="119158"/>
                  </a:cubicBezTo>
                  <a:cubicBezTo>
                    <a:pt x="103855" y="93915"/>
                    <a:pt x="62866" y="51848"/>
                    <a:pt x="38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387595" y="277455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911470" y="277455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649533" y="3036494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649533" y="251261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84786" y="2167432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911470" y="2167432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833794" y="2359552"/>
              <a:ext cx="155352" cy="158686"/>
            </a:xfrm>
            <a:custGeom>
              <a:avLst/>
              <a:gdLst/>
              <a:ahLst/>
              <a:cxnLst/>
              <a:rect l="l" t="t" r="r" b="b"/>
              <a:pathLst>
                <a:path w="155352" h="158686" extrusionOk="0">
                  <a:moveTo>
                    <a:pt x="116110" y="0"/>
                  </a:moveTo>
                  <a:cubicBezTo>
                    <a:pt x="92201" y="51848"/>
                    <a:pt x="51212" y="93915"/>
                    <a:pt x="0" y="119158"/>
                  </a:cubicBezTo>
                  <a:cubicBezTo>
                    <a:pt x="3607" y="130393"/>
                    <a:pt x="5439" y="142123"/>
                    <a:pt x="5429" y="153924"/>
                  </a:cubicBezTo>
                  <a:cubicBezTo>
                    <a:pt x="5429" y="155543"/>
                    <a:pt x="5429" y="157067"/>
                    <a:pt x="5429" y="158687"/>
                  </a:cubicBezTo>
                  <a:cubicBezTo>
                    <a:pt x="73126" y="129032"/>
                    <a:pt x="126812" y="74460"/>
                    <a:pt x="155353" y="6286"/>
                  </a:cubicBezTo>
                  <a:lnTo>
                    <a:pt x="153067" y="6286"/>
                  </a:lnTo>
                  <a:cubicBezTo>
                    <a:pt x="140484" y="6261"/>
                    <a:pt x="127993" y="4136"/>
                    <a:pt x="116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60986" y="2359552"/>
              <a:ext cx="155066" cy="158686"/>
            </a:xfrm>
            <a:custGeom>
              <a:avLst/>
              <a:gdLst/>
              <a:ahLst/>
              <a:cxnLst/>
              <a:rect l="l" t="t" r="r" b="b"/>
              <a:pathLst>
                <a:path w="155066" h="158686" extrusionOk="0">
                  <a:moveTo>
                    <a:pt x="38957" y="0"/>
                  </a:moveTo>
                  <a:cubicBezTo>
                    <a:pt x="27074" y="4136"/>
                    <a:pt x="14583" y="6261"/>
                    <a:pt x="2000" y="6286"/>
                  </a:cubicBezTo>
                  <a:lnTo>
                    <a:pt x="0" y="6286"/>
                  </a:lnTo>
                  <a:cubicBezTo>
                    <a:pt x="28473" y="74407"/>
                    <a:pt x="82048" y="128972"/>
                    <a:pt x="149638" y="158687"/>
                  </a:cubicBezTo>
                  <a:cubicBezTo>
                    <a:pt x="149638" y="157067"/>
                    <a:pt x="149638" y="155543"/>
                    <a:pt x="149638" y="153924"/>
                  </a:cubicBezTo>
                  <a:cubicBezTo>
                    <a:pt x="149628" y="142123"/>
                    <a:pt x="151460" y="130393"/>
                    <a:pt x="155067" y="119158"/>
                  </a:cubicBezTo>
                  <a:cubicBezTo>
                    <a:pt x="103855" y="93915"/>
                    <a:pt x="62866" y="51848"/>
                    <a:pt x="38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-1956939">
              <a:off x="3079506" y="2761522"/>
              <a:ext cx="179832" cy="290512"/>
            </a:xfrm>
            <a:custGeom>
              <a:avLst/>
              <a:gdLst/>
              <a:ahLst/>
              <a:cxnLst/>
              <a:rect l="l" t="t" r="r" b="b"/>
              <a:pathLst>
                <a:path w="179832" h="290512" extrusionOk="0">
                  <a:moveTo>
                    <a:pt x="38957" y="281464"/>
                  </a:moveTo>
                  <a:cubicBezTo>
                    <a:pt x="38100" y="274987"/>
                    <a:pt x="38100" y="268510"/>
                    <a:pt x="38100" y="261938"/>
                  </a:cubicBezTo>
                  <a:cubicBezTo>
                    <a:pt x="38108" y="166202"/>
                    <a:pt x="93295" y="79045"/>
                    <a:pt x="179832" y="38100"/>
                  </a:cubicBezTo>
                  <a:cubicBezTo>
                    <a:pt x="174938" y="25967"/>
                    <a:pt x="172199" y="13074"/>
                    <a:pt x="171736" y="0"/>
                  </a:cubicBezTo>
                  <a:cubicBezTo>
                    <a:pt x="67474" y="45368"/>
                    <a:pt x="32" y="148234"/>
                    <a:pt x="0" y="261938"/>
                  </a:cubicBezTo>
                  <a:cubicBezTo>
                    <a:pt x="0" y="271653"/>
                    <a:pt x="476" y="281178"/>
                    <a:pt x="1429" y="290513"/>
                  </a:cubicBezTo>
                  <a:cubicBezTo>
                    <a:pt x="13325" y="285359"/>
                    <a:pt x="26020" y="282299"/>
                    <a:pt x="38957" y="2814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 rot="1797402">
              <a:off x="3335900" y="2764812"/>
              <a:ext cx="179546" cy="290512"/>
            </a:xfrm>
            <a:custGeom>
              <a:avLst/>
              <a:gdLst/>
              <a:ahLst/>
              <a:cxnLst/>
              <a:rect l="l" t="t" r="r" b="b"/>
              <a:pathLst>
                <a:path w="179546" h="290512" extrusionOk="0">
                  <a:moveTo>
                    <a:pt x="141446" y="261938"/>
                  </a:moveTo>
                  <a:cubicBezTo>
                    <a:pt x="141446" y="268510"/>
                    <a:pt x="141446" y="274987"/>
                    <a:pt x="140589" y="280988"/>
                  </a:cubicBezTo>
                  <a:cubicBezTo>
                    <a:pt x="153554" y="281973"/>
                    <a:pt x="166251" y="285196"/>
                    <a:pt x="178117" y="290513"/>
                  </a:cubicBezTo>
                  <a:cubicBezTo>
                    <a:pt x="179070" y="280988"/>
                    <a:pt x="179546" y="271463"/>
                    <a:pt x="179546" y="261938"/>
                  </a:cubicBezTo>
                  <a:cubicBezTo>
                    <a:pt x="179563" y="148301"/>
                    <a:pt x="112245" y="45454"/>
                    <a:pt x="8096" y="0"/>
                  </a:cubicBezTo>
                  <a:cubicBezTo>
                    <a:pt x="7633" y="13074"/>
                    <a:pt x="4894" y="25967"/>
                    <a:pt x="0" y="38100"/>
                  </a:cubicBezTo>
                  <a:cubicBezTo>
                    <a:pt x="86426" y="79128"/>
                    <a:pt x="141491" y="166267"/>
                    <a:pt x="141446" y="261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223762" y="260541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223762" y="303126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3620217">
              <a:off x="2738669" y="3208514"/>
              <a:ext cx="179832" cy="290512"/>
            </a:xfrm>
            <a:custGeom>
              <a:avLst/>
              <a:gdLst/>
              <a:ahLst/>
              <a:cxnLst/>
              <a:rect l="l" t="t" r="r" b="b"/>
              <a:pathLst>
                <a:path w="179832" h="290512" extrusionOk="0">
                  <a:moveTo>
                    <a:pt x="38957" y="281464"/>
                  </a:moveTo>
                  <a:cubicBezTo>
                    <a:pt x="38100" y="274987"/>
                    <a:pt x="38100" y="268510"/>
                    <a:pt x="38100" y="261938"/>
                  </a:cubicBezTo>
                  <a:cubicBezTo>
                    <a:pt x="38108" y="166202"/>
                    <a:pt x="93295" y="79045"/>
                    <a:pt x="179832" y="38100"/>
                  </a:cubicBezTo>
                  <a:cubicBezTo>
                    <a:pt x="174938" y="25967"/>
                    <a:pt x="172199" y="13074"/>
                    <a:pt x="171736" y="0"/>
                  </a:cubicBezTo>
                  <a:cubicBezTo>
                    <a:pt x="67474" y="45368"/>
                    <a:pt x="32" y="148234"/>
                    <a:pt x="0" y="261938"/>
                  </a:cubicBezTo>
                  <a:cubicBezTo>
                    <a:pt x="0" y="271653"/>
                    <a:pt x="476" y="281178"/>
                    <a:pt x="1429" y="290513"/>
                  </a:cubicBezTo>
                  <a:cubicBezTo>
                    <a:pt x="13325" y="285359"/>
                    <a:pt x="26020" y="282299"/>
                    <a:pt x="38957" y="2814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942177" y="3428662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 rot="3612773">
              <a:off x="3115555" y="3217819"/>
              <a:ext cx="179546" cy="290512"/>
            </a:xfrm>
            <a:custGeom>
              <a:avLst/>
              <a:gdLst/>
              <a:ahLst/>
              <a:cxnLst/>
              <a:rect l="l" t="t" r="r" b="b"/>
              <a:pathLst>
                <a:path w="179546" h="290512" extrusionOk="0">
                  <a:moveTo>
                    <a:pt x="141446" y="261938"/>
                  </a:moveTo>
                  <a:cubicBezTo>
                    <a:pt x="141446" y="268510"/>
                    <a:pt x="141446" y="274987"/>
                    <a:pt x="140589" y="280988"/>
                  </a:cubicBezTo>
                  <a:cubicBezTo>
                    <a:pt x="153554" y="281973"/>
                    <a:pt x="166251" y="285196"/>
                    <a:pt x="178117" y="290513"/>
                  </a:cubicBezTo>
                  <a:cubicBezTo>
                    <a:pt x="179070" y="280988"/>
                    <a:pt x="179546" y="271463"/>
                    <a:pt x="179546" y="261938"/>
                  </a:cubicBezTo>
                  <a:cubicBezTo>
                    <a:pt x="179563" y="148301"/>
                    <a:pt x="112245" y="45454"/>
                    <a:pt x="8096" y="0"/>
                  </a:cubicBezTo>
                  <a:cubicBezTo>
                    <a:pt x="7633" y="13074"/>
                    <a:pt x="4894" y="25967"/>
                    <a:pt x="0" y="38100"/>
                  </a:cubicBezTo>
                  <a:cubicBezTo>
                    <a:pt x="86426" y="79128"/>
                    <a:pt x="141491" y="166267"/>
                    <a:pt x="141446" y="261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Notched Right Arrow 1">
            <a:extLst>
              <a:ext uri="{FF2B5EF4-FFF2-40B4-BE49-F238E27FC236}">
                <a16:creationId xmlns:a16="http://schemas.microsoft.com/office/drawing/2014/main" id="{BAAE2192-B709-1B43-A53F-9619BC786129}"/>
              </a:ext>
            </a:extLst>
          </p:cNvPr>
          <p:cNvSpPr/>
          <p:nvPr/>
        </p:nvSpPr>
        <p:spPr>
          <a:xfrm>
            <a:off x="4233113" y="2465227"/>
            <a:ext cx="3199740" cy="612420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5B0D7-2AC4-3C40-B746-3F237CDF64DE}"/>
              </a:ext>
            </a:extLst>
          </p:cNvPr>
          <p:cNvSpPr txBox="1"/>
          <p:nvPr/>
        </p:nvSpPr>
        <p:spPr>
          <a:xfrm>
            <a:off x="5623709" y="1720353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AAC07-EC14-E141-8E71-7814E7A61E3B}"/>
              </a:ext>
            </a:extLst>
          </p:cNvPr>
          <p:cNvSpPr txBox="1"/>
          <p:nvPr/>
        </p:nvSpPr>
        <p:spPr>
          <a:xfrm>
            <a:off x="4878639" y="3145067"/>
            <a:ext cx="187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huge gap!</a:t>
            </a:r>
          </a:p>
        </p:txBody>
      </p:sp>
      <p:pic>
        <p:nvPicPr>
          <p:cNvPr id="52" name="Google Shape;45;p1" descr="See the source image">
            <a:extLst>
              <a:ext uri="{FF2B5EF4-FFF2-40B4-BE49-F238E27FC236}">
                <a16:creationId xmlns:a16="http://schemas.microsoft.com/office/drawing/2014/main" id="{B7D342A6-E2FB-E246-9E9F-35215E804D2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20439" b="20646"/>
          <a:stretch/>
        </p:blipFill>
        <p:spPr>
          <a:xfrm>
            <a:off x="7589421" y="1030547"/>
            <a:ext cx="1102409" cy="64948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124;p3">
            <a:extLst>
              <a:ext uri="{FF2B5EF4-FFF2-40B4-BE49-F238E27FC236}">
                <a16:creationId xmlns:a16="http://schemas.microsoft.com/office/drawing/2014/main" id="{031D82C1-A1EB-4F7B-AE59-287F5D0778B6}"/>
              </a:ext>
            </a:extLst>
          </p:cNvPr>
          <p:cNvSpPr/>
          <p:nvPr/>
        </p:nvSpPr>
        <p:spPr>
          <a:xfrm>
            <a:off x="1767326" y="1228511"/>
            <a:ext cx="2174140" cy="5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defRPr/>
            </a:pPr>
            <a:r>
              <a:rPr lang="pt-BR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Compiler IR</a:t>
            </a:r>
            <a:br>
              <a:rPr lang="pt-BR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(e.g. Relay IRModule)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76ED4-5D30-4E83-ABD7-4C0C65321428}"/>
              </a:ext>
            </a:extLst>
          </p:cNvPr>
          <p:cNvSpPr txBox="1"/>
          <p:nvPr/>
        </p:nvSpPr>
        <p:spPr>
          <a:xfrm>
            <a:off x="3896686" y="3799572"/>
            <a:ext cx="3872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 semantics</a:t>
            </a:r>
            <a:r>
              <a:rPr lang="en-US" dirty="0"/>
              <a:t> for MMIO load/stores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Granularity mismatch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Custom </a:t>
            </a:r>
            <a:r>
              <a:rPr lang="en-US" b="1" dirty="0" err="1"/>
              <a:t>numerics</a:t>
            </a:r>
            <a:r>
              <a:rPr lang="en-US" dirty="0"/>
              <a:t> + memory</a:t>
            </a:r>
          </a:p>
        </p:txBody>
      </p:sp>
    </p:spTree>
    <p:extLst>
      <p:ext uri="{BB962C8B-B14F-4D97-AF65-F5344CB8AC3E}">
        <p14:creationId xmlns:p14="http://schemas.microsoft.com/office/powerpoint/2010/main" val="248514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 animBg="1"/>
      <p:bldP spid="2" grpId="0" animBg="1"/>
      <p:bldP spid="3" grpId="0"/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B0D8A71-BD3B-4850-9EE7-BBF4FED1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470376"/>
            <a:ext cx="10312400" cy="47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633160-73D2-4D13-9EE9-EB01E5D4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Example A: Processing Elements for LSTM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F76C1-0B71-4F49-9DB3-EAAD8FBB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D7F0D1-BC52-4B65-9496-7591EE6BD35A}"/>
                  </a:ext>
                </a:extLst>
              </p:cNvPr>
              <p:cNvSpPr txBox="1"/>
              <p:nvPr/>
            </p:nvSpPr>
            <p:spPr>
              <a:xfrm>
                <a:off x="6375400" y="1435378"/>
                <a:ext cx="5427134" cy="64633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The 4 PEs divide a linear transformation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into four parts,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∈{0, 1, 2, 3}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D7F0D1-BC52-4B65-9496-7591EE6BD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00" y="1435378"/>
                <a:ext cx="542713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7AEE67B-49DE-4B81-AA7D-6127EB27D5F1}"/>
              </a:ext>
            </a:extLst>
          </p:cNvPr>
          <p:cNvGrpSpPr/>
          <p:nvPr/>
        </p:nvGrpSpPr>
        <p:grpSpPr>
          <a:xfrm>
            <a:off x="334432" y="3967827"/>
            <a:ext cx="5427134" cy="1601258"/>
            <a:chOff x="334432" y="4181475"/>
            <a:chExt cx="5427134" cy="160125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D368F49-8EF2-46A5-85D2-CE21C513BDC8}"/>
                </a:ext>
              </a:extLst>
            </p:cNvPr>
            <p:cNvCxnSpPr>
              <a:cxnSpLocks/>
            </p:cNvCxnSpPr>
            <p:nvPr/>
          </p:nvCxnSpPr>
          <p:spPr>
            <a:xfrm>
              <a:off x="5063067" y="5348378"/>
              <a:ext cx="355600" cy="434355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A3DCA3B-CD0C-4D1F-ACEB-CE1E7ABA769F}"/>
                    </a:ext>
                  </a:extLst>
                </p:cNvPr>
                <p:cNvSpPr txBox="1"/>
                <p:nvPr/>
              </p:nvSpPr>
              <p:spPr>
                <a:xfrm>
                  <a:off x="334432" y="4181475"/>
                  <a:ext cx="5427134" cy="120032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Each PE has its own output buffer, guaranteeing write-write safety. 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is a state variable.)</a:t>
                  </a:r>
                </a:p>
                <a:p>
                  <a:endParaRPr lang="en-US" dirty="0">
                    <a:solidFill>
                      <a:schemeClr val="bg1"/>
                    </a:solidFill>
                  </a:endParaRPr>
                </a:p>
                <a:p>
                  <a:r>
                    <a:rPr lang="en-US" dirty="0">
                      <a:solidFill>
                        <a:schemeClr val="bg1"/>
                      </a:solidFill>
                    </a:rPr>
                    <a:t>No PE reads this output, guaranteeing read-write safety.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A3DCA3B-CD0C-4D1F-ACEB-CE1E7ABA76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32" y="4181475"/>
                  <a:ext cx="5427134" cy="12003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CF551918-1D05-4B1F-9427-B63043D34D5D}"/>
              </a:ext>
            </a:extLst>
          </p:cNvPr>
          <p:cNvSpPr/>
          <p:nvPr/>
        </p:nvSpPr>
        <p:spPr>
          <a:xfrm>
            <a:off x="2937932" y="2036853"/>
            <a:ext cx="5037669" cy="850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D7AC-EB32-483E-B4A7-0099B74A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Example B: Linear Transformation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AF7F79-3E00-4111-8687-8CD89CCF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31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360407-514E-4FEA-86A0-7F2EF915E53E}"/>
              </a:ext>
            </a:extLst>
          </p:cNvPr>
          <p:cNvGrpSpPr/>
          <p:nvPr/>
        </p:nvGrpSpPr>
        <p:grpSpPr>
          <a:xfrm>
            <a:off x="1041400" y="1470376"/>
            <a:ext cx="10312400" cy="4750686"/>
            <a:chOff x="1041400" y="1648176"/>
            <a:chExt cx="10312400" cy="47506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C3B12CA-FD10-48D6-93BA-F0F8F0DFF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400" y="1648176"/>
              <a:ext cx="10312400" cy="475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A30BDCD-DEBB-4C71-B883-EEC6B24BD121}"/>
                </a:ext>
              </a:extLst>
            </p:cNvPr>
            <p:cNvSpPr/>
            <p:nvPr/>
          </p:nvSpPr>
          <p:spPr>
            <a:xfrm>
              <a:off x="1041400" y="4385734"/>
              <a:ext cx="4030135" cy="482599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1604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3160-73D2-4D13-9EE9-EB01E5D4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Example B: </a:t>
            </a:r>
            <a:br>
              <a:rPr lang="en-US" dirty="0"/>
            </a:br>
            <a:r>
              <a:rPr lang="en-US" dirty="0"/>
              <a:t>Linear Transformation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F76C1-0B71-4F49-9DB3-EAAD8FBB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32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9EE083-625C-44DD-BA07-C4509F8AE6B2}"/>
              </a:ext>
            </a:extLst>
          </p:cNvPr>
          <p:cNvGrpSpPr/>
          <p:nvPr/>
        </p:nvGrpSpPr>
        <p:grpSpPr>
          <a:xfrm>
            <a:off x="7000135" y="245533"/>
            <a:ext cx="4734665" cy="2328334"/>
            <a:chOff x="7382933" y="2702099"/>
            <a:chExt cx="2130178" cy="104754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6C856C3-ADA8-4D79-9083-E021E73018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66" r="49992" b="1951"/>
            <a:stretch/>
          </p:blipFill>
          <p:spPr bwMode="auto">
            <a:xfrm>
              <a:off x="7382933" y="2702099"/>
              <a:ext cx="2130178" cy="1047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33DEC1B-FFA9-4169-8E96-1BB821604276}"/>
                </a:ext>
              </a:extLst>
            </p:cNvPr>
            <p:cNvSpPr/>
            <p:nvPr/>
          </p:nvSpPr>
          <p:spPr>
            <a:xfrm>
              <a:off x="7382933" y="2956407"/>
              <a:ext cx="1664697" cy="199343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8D54796-4EF3-450E-A81E-0C1DA9427C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5740400" cy="5181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Within each PE,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8D54796-4EF3-450E-A81E-0C1DA942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5740400" cy="518177"/>
              </a:xfrm>
              <a:prstGeom prst="rect">
                <a:avLst/>
              </a:prstGeom>
              <a:blipFill>
                <a:blip r:embed="rId3"/>
                <a:stretch>
                  <a:fillRect l="-1700" t="-1764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C3786893-4FBA-4852-9D1B-A7A828E7B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79767"/>
              </p:ext>
            </p:extLst>
          </p:nvPr>
        </p:nvGraphicFramePr>
        <p:xfrm>
          <a:off x="1547892" y="2555639"/>
          <a:ext cx="956736" cy="978752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59796">
                  <a:extLst>
                    <a:ext uri="{9D8B030D-6E8A-4147-A177-3AD203B41FA5}">
                      <a16:colId xmlns:a16="http://schemas.microsoft.com/office/drawing/2014/main" val="1727467603"/>
                    </a:ext>
                  </a:extLst>
                </a:gridCol>
                <a:gridCol w="59796">
                  <a:extLst>
                    <a:ext uri="{9D8B030D-6E8A-4147-A177-3AD203B41FA5}">
                      <a16:colId xmlns:a16="http://schemas.microsoft.com/office/drawing/2014/main" val="786255677"/>
                    </a:ext>
                  </a:extLst>
                </a:gridCol>
                <a:gridCol w="59796">
                  <a:extLst>
                    <a:ext uri="{9D8B030D-6E8A-4147-A177-3AD203B41FA5}">
                      <a16:colId xmlns:a16="http://schemas.microsoft.com/office/drawing/2014/main" val="3731261436"/>
                    </a:ext>
                  </a:extLst>
                </a:gridCol>
                <a:gridCol w="59796">
                  <a:extLst>
                    <a:ext uri="{9D8B030D-6E8A-4147-A177-3AD203B41FA5}">
                      <a16:colId xmlns:a16="http://schemas.microsoft.com/office/drawing/2014/main" val="3738506194"/>
                    </a:ext>
                  </a:extLst>
                </a:gridCol>
                <a:gridCol w="59796">
                  <a:extLst>
                    <a:ext uri="{9D8B030D-6E8A-4147-A177-3AD203B41FA5}">
                      <a16:colId xmlns:a16="http://schemas.microsoft.com/office/drawing/2014/main" val="3349719176"/>
                    </a:ext>
                  </a:extLst>
                </a:gridCol>
                <a:gridCol w="59796">
                  <a:extLst>
                    <a:ext uri="{9D8B030D-6E8A-4147-A177-3AD203B41FA5}">
                      <a16:colId xmlns:a16="http://schemas.microsoft.com/office/drawing/2014/main" val="1521002377"/>
                    </a:ext>
                  </a:extLst>
                </a:gridCol>
                <a:gridCol w="59796">
                  <a:extLst>
                    <a:ext uri="{9D8B030D-6E8A-4147-A177-3AD203B41FA5}">
                      <a16:colId xmlns:a16="http://schemas.microsoft.com/office/drawing/2014/main" val="68004030"/>
                    </a:ext>
                  </a:extLst>
                </a:gridCol>
                <a:gridCol w="59796">
                  <a:extLst>
                    <a:ext uri="{9D8B030D-6E8A-4147-A177-3AD203B41FA5}">
                      <a16:colId xmlns:a16="http://schemas.microsoft.com/office/drawing/2014/main" val="217658742"/>
                    </a:ext>
                  </a:extLst>
                </a:gridCol>
                <a:gridCol w="59796">
                  <a:extLst>
                    <a:ext uri="{9D8B030D-6E8A-4147-A177-3AD203B41FA5}">
                      <a16:colId xmlns:a16="http://schemas.microsoft.com/office/drawing/2014/main" val="3206171846"/>
                    </a:ext>
                  </a:extLst>
                </a:gridCol>
                <a:gridCol w="59796">
                  <a:extLst>
                    <a:ext uri="{9D8B030D-6E8A-4147-A177-3AD203B41FA5}">
                      <a16:colId xmlns:a16="http://schemas.microsoft.com/office/drawing/2014/main" val="3366026126"/>
                    </a:ext>
                  </a:extLst>
                </a:gridCol>
                <a:gridCol w="59796">
                  <a:extLst>
                    <a:ext uri="{9D8B030D-6E8A-4147-A177-3AD203B41FA5}">
                      <a16:colId xmlns:a16="http://schemas.microsoft.com/office/drawing/2014/main" val="1118311495"/>
                    </a:ext>
                  </a:extLst>
                </a:gridCol>
                <a:gridCol w="59796">
                  <a:extLst>
                    <a:ext uri="{9D8B030D-6E8A-4147-A177-3AD203B41FA5}">
                      <a16:colId xmlns:a16="http://schemas.microsoft.com/office/drawing/2014/main" val="970569800"/>
                    </a:ext>
                  </a:extLst>
                </a:gridCol>
                <a:gridCol w="59796">
                  <a:extLst>
                    <a:ext uri="{9D8B030D-6E8A-4147-A177-3AD203B41FA5}">
                      <a16:colId xmlns:a16="http://schemas.microsoft.com/office/drawing/2014/main" val="4008701929"/>
                    </a:ext>
                  </a:extLst>
                </a:gridCol>
                <a:gridCol w="59796">
                  <a:extLst>
                    <a:ext uri="{9D8B030D-6E8A-4147-A177-3AD203B41FA5}">
                      <a16:colId xmlns:a16="http://schemas.microsoft.com/office/drawing/2014/main" val="207156368"/>
                    </a:ext>
                  </a:extLst>
                </a:gridCol>
                <a:gridCol w="59796">
                  <a:extLst>
                    <a:ext uri="{9D8B030D-6E8A-4147-A177-3AD203B41FA5}">
                      <a16:colId xmlns:a16="http://schemas.microsoft.com/office/drawing/2014/main" val="2683330973"/>
                    </a:ext>
                  </a:extLst>
                </a:gridCol>
                <a:gridCol w="59796">
                  <a:extLst>
                    <a:ext uri="{9D8B030D-6E8A-4147-A177-3AD203B41FA5}">
                      <a16:colId xmlns:a16="http://schemas.microsoft.com/office/drawing/2014/main" val="1563032274"/>
                    </a:ext>
                  </a:extLst>
                </a:gridCol>
              </a:tblGrid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783211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401362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82374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629026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282479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169175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43727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087147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893764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373663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583975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03661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159050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681801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30694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578897"/>
                  </a:ext>
                </a:extLst>
              </a:tr>
            </a:tbl>
          </a:graphicData>
        </a:graphic>
      </p:graphicFrame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34FF57E8-C184-487D-9D6C-8DA473353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86440"/>
              </p:ext>
            </p:extLst>
          </p:nvPr>
        </p:nvGraphicFramePr>
        <p:xfrm>
          <a:off x="3897596" y="2572030"/>
          <a:ext cx="66364" cy="97875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66364">
                  <a:extLst>
                    <a:ext uri="{9D8B030D-6E8A-4147-A177-3AD203B41FA5}">
                      <a16:colId xmlns:a16="http://schemas.microsoft.com/office/drawing/2014/main" val="3206171846"/>
                    </a:ext>
                  </a:extLst>
                </a:gridCol>
              </a:tblGrid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783211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401362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82374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629026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3495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945317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413697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17800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471833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87301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950014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064323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393016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96832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476768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4238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C6EF21-ABE3-4BA7-A51A-1000B541EF6C}"/>
                  </a:ext>
                </a:extLst>
              </p:cNvPr>
              <p:cNvSpPr txBox="1"/>
              <p:nvPr/>
            </p:nvSpPr>
            <p:spPr>
              <a:xfrm>
                <a:off x="2846410" y="2885733"/>
                <a:ext cx="580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C6EF21-ABE3-4BA7-A51A-1000B541E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410" y="2885733"/>
                <a:ext cx="5808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84FE12-AB34-406E-93C4-4037A9984AC3}"/>
                  </a:ext>
                </a:extLst>
              </p:cNvPr>
              <p:cNvSpPr txBox="1"/>
              <p:nvPr/>
            </p:nvSpPr>
            <p:spPr>
              <a:xfrm>
                <a:off x="5565884" y="2917786"/>
                <a:ext cx="580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84FE12-AB34-406E-93C4-4037A9984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884" y="2917786"/>
                <a:ext cx="5808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able 6">
            <a:extLst>
              <a:ext uri="{FF2B5EF4-FFF2-40B4-BE49-F238E27FC236}">
                <a16:creationId xmlns:a16="http://schemas.microsoft.com/office/drawing/2014/main" id="{88F6799A-31F5-46FF-97E1-9AC7A9778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97976"/>
              </p:ext>
            </p:extLst>
          </p:nvPr>
        </p:nvGraphicFramePr>
        <p:xfrm>
          <a:off x="6478490" y="2604083"/>
          <a:ext cx="66365" cy="978752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66365">
                  <a:extLst>
                    <a:ext uri="{9D8B030D-6E8A-4147-A177-3AD203B41FA5}">
                      <a16:colId xmlns:a16="http://schemas.microsoft.com/office/drawing/2014/main" val="3206171846"/>
                    </a:ext>
                  </a:extLst>
                </a:gridCol>
              </a:tblGrid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783211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401362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82374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629026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75959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84561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76479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526236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526275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348937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291088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810626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794762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296224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308810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224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29FF06-28B6-4E64-BC10-8D32D881D5B5}"/>
                  </a:ext>
                </a:extLst>
              </p:cNvPr>
              <p:cNvSpPr txBox="1"/>
              <p:nvPr/>
            </p:nvSpPr>
            <p:spPr>
              <a:xfrm flipH="1">
                <a:off x="1701984" y="3608386"/>
                <a:ext cx="513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29FF06-28B6-4E64-BC10-8D32D881D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01984" y="3608386"/>
                <a:ext cx="51308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EC67330-6DA9-4921-9AF9-059950B2916C}"/>
                  </a:ext>
                </a:extLst>
              </p:cNvPr>
              <p:cNvSpPr txBox="1"/>
              <p:nvPr/>
            </p:nvSpPr>
            <p:spPr>
              <a:xfrm flipH="1">
                <a:off x="3674397" y="3550782"/>
                <a:ext cx="513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EC67330-6DA9-4921-9AF9-059950B29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74397" y="3550782"/>
                <a:ext cx="5130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0940D65-4904-4FF0-803A-B67722DF1DA9}"/>
                  </a:ext>
                </a:extLst>
              </p:cNvPr>
              <p:cNvSpPr txBox="1"/>
              <p:nvPr/>
            </p:nvSpPr>
            <p:spPr>
              <a:xfrm flipH="1">
                <a:off x="6221950" y="3582835"/>
                <a:ext cx="513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0940D65-4904-4FF0-803A-B67722DF1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21950" y="3582835"/>
                <a:ext cx="513081" cy="369332"/>
              </a:xfrm>
              <a:prstGeom prst="rect">
                <a:avLst/>
              </a:prstGeom>
              <a:blipFill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63438F-B29F-43C4-B527-7FB671187BDB}"/>
                  </a:ext>
                </a:extLst>
              </p:cNvPr>
              <p:cNvSpPr txBox="1"/>
              <p:nvPr/>
            </p:nvSpPr>
            <p:spPr>
              <a:xfrm flipH="1">
                <a:off x="368167" y="3955152"/>
                <a:ext cx="2921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Cambria Math" panose="02040503050406030204" pitchFamily="18" charset="0"/>
                        </a:rPr>
                        <m:t>Vector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Vector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float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63438F-B29F-43C4-B527-7FB671187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8167" y="3955152"/>
                <a:ext cx="2921642" cy="369332"/>
              </a:xfrm>
              <a:prstGeom prst="rect">
                <a:avLst/>
              </a:prstGeom>
              <a:blipFill>
                <a:blip r:embed="rId9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BFE736-CDB4-4AD3-9887-9CC049546AA8}"/>
                  </a:ext>
                </a:extLst>
              </p:cNvPr>
              <p:cNvSpPr txBox="1"/>
              <p:nvPr/>
            </p:nvSpPr>
            <p:spPr>
              <a:xfrm>
                <a:off x="4292303" y="2885733"/>
                <a:ext cx="580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BFE736-CDB4-4AD3-9887-9CC049546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303" y="2885733"/>
                <a:ext cx="58081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6">
            <a:extLst>
              <a:ext uri="{FF2B5EF4-FFF2-40B4-BE49-F238E27FC236}">
                <a16:creationId xmlns:a16="http://schemas.microsoft.com/office/drawing/2014/main" id="{4F6AB594-A810-43F9-ACA4-BA4DDE7F5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692218"/>
              </p:ext>
            </p:extLst>
          </p:nvPr>
        </p:nvGraphicFramePr>
        <p:xfrm>
          <a:off x="5154108" y="2572030"/>
          <a:ext cx="66365" cy="978752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66365">
                  <a:extLst>
                    <a:ext uri="{9D8B030D-6E8A-4147-A177-3AD203B41FA5}">
                      <a16:colId xmlns:a16="http://schemas.microsoft.com/office/drawing/2014/main" val="3206171846"/>
                    </a:ext>
                  </a:extLst>
                </a:gridCol>
              </a:tblGrid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783211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401362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82374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629026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75959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84561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76479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526236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526275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348937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291088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810626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794762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296224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308810"/>
                  </a:ext>
                </a:extLst>
              </a:tr>
              <a:tr h="6117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224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F9A304-A8E2-402E-88A7-198AB4FCF4DC}"/>
                  </a:ext>
                </a:extLst>
              </p:cNvPr>
              <p:cNvSpPr txBox="1"/>
              <p:nvPr/>
            </p:nvSpPr>
            <p:spPr>
              <a:xfrm flipH="1">
                <a:off x="4897568" y="3550782"/>
                <a:ext cx="513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F9A304-A8E2-402E-88A7-198AB4FCF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97568" y="3550782"/>
                <a:ext cx="513081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16E9397-6A7E-45C2-B306-FE300F7C3874}"/>
                  </a:ext>
                </a:extLst>
              </p:cNvPr>
              <p:cNvSpPr txBox="1"/>
              <p:nvPr/>
            </p:nvSpPr>
            <p:spPr>
              <a:xfrm flipH="1">
                <a:off x="3726469" y="3955152"/>
                <a:ext cx="2921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Cambria Math" panose="02040503050406030204" pitchFamily="18" charset="0"/>
                        </a:rPr>
                        <m:t>Vector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float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16E9397-6A7E-45C2-B306-FE300F7C3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26469" y="3955152"/>
                <a:ext cx="292164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3E0CC7-9541-4929-A493-56010D2F00B7}"/>
                  </a:ext>
                </a:extLst>
              </p:cNvPr>
              <p:cNvSpPr/>
              <p:nvPr/>
            </p:nvSpPr>
            <p:spPr>
              <a:xfrm>
                <a:off x="375043" y="5495338"/>
                <a:ext cx="6687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𝒬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3E0CC7-9541-4929-A493-56010D2F0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3" y="5495338"/>
                <a:ext cx="6687921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57E1923D-A757-4CAB-98F4-10D151FF09B2}"/>
              </a:ext>
            </a:extLst>
          </p:cNvPr>
          <p:cNvSpPr txBox="1">
            <a:spLocks/>
          </p:cNvSpPr>
          <p:nvPr/>
        </p:nvSpPr>
        <p:spPr>
          <a:xfrm>
            <a:off x="762862" y="4615970"/>
            <a:ext cx="6178005" cy="937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Nearly identical to the previous linear </a:t>
            </a:r>
            <a:br>
              <a:rPr lang="en-US" dirty="0"/>
            </a:br>
            <a:r>
              <a:rPr lang="en-US" dirty="0"/>
              <a:t>transformation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5">
                <a:extLst>
                  <a:ext uri="{FF2B5EF4-FFF2-40B4-BE49-F238E27FC236}">
                    <a16:creationId xmlns:a16="http://schemas.microsoft.com/office/drawing/2014/main" id="{C72E626A-9A78-4472-B166-087D6DB349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2011274"/>
                  </p:ext>
                </p:extLst>
              </p:nvPr>
            </p:nvGraphicFramePr>
            <p:xfrm>
              <a:off x="7327512" y="2865715"/>
              <a:ext cx="4648200" cy="322523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648200">
                      <a:extLst>
                        <a:ext uri="{9D8B030D-6E8A-4147-A177-3AD203B41FA5}">
                          <a16:colId xmlns:a16="http://schemas.microsoft.com/office/drawing/2014/main" val="2850417133"/>
                        </a:ext>
                      </a:extLst>
                    </a:gridCol>
                  </a:tblGrid>
                  <a:tr h="4459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Example (</a:t>
                          </a:r>
                          <a:r>
                            <a:rPr lang="en-US" sz="1800" b="1" dirty="0">
                              <a:solidFill>
                                <a:schemeClr val="accent1"/>
                              </a:solidFill>
                            </a:rPr>
                            <a:t>MAC</a:t>
                          </a:r>
                          <a:r>
                            <a:rPr lang="en-US" sz="1800" b="1" dirty="0"/>
                            <a:t>).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="0" dirty="0"/>
                            <a:t>Hardware: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  <m: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oMath>
                          </a14:m>
                          <a:endParaRPr lang="en-US" sz="1800" dirty="0">
                            <a:latin typeface="Cambria Math" panose="02040503050406030204" pitchFamily="18" charset="0"/>
                          </a:endParaRPr>
                        </a:p>
                      </a:txBody>
                      <a:tcPr marL="137160" marR="0" marT="0" marB="9144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6882677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8763549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</m:oMath>
                          </a14:m>
                          <a:r>
                            <a:rPr lang="en-US" sz="1800" dirty="0"/>
                            <a:t> where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float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dirty="0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5225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res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where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Vector</m:t>
                              </m:r>
                              <m:d>
                                <m:dPr>
                                  <m:ctrlP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float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  <m: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</m:t>
                                  </m:r>
                                  <m:r>
                                    <a:rPr lang="en-US" sz="1800" b="1" i="1" kern="120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𝟏𝟔</m:t>
                                  </m:r>
                                </m:e>
                              </m:d>
                            </m:oMath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3634389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start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start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start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res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18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  <m: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 ∗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marL="137160" marR="0" marT="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1627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5">
                <a:extLst>
                  <a:ext uri="{FF2B5EF4-FFF2-40B4-BE49-F238E27FC236}">
                    <a16:creationId xmlns:a16="http://schemas.microsoft.com/office/drawing/2014/main" id="{C72E626A-9A78-4472-B166-087D6DB349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2011274"/>
                  </p:ext>
                </p:extLst>
              </p:nvPr>
            </p:nvGraphicFramePr>
            <p:xfrm>
              <a:off x="7327512" y="2865715"/>
              <a:ext cx="4648200" cy="322523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648200">
                      <a:extLst>
                        <a:ext uri="{9D8B030D-6E8A-4147-A177-3AD203B41FA5}">
                          <a16:colId xmlns:a16="http://schemas.microsoft.com/office/drawing/2014/main" val="2850417133"/>
                        </a:ext>
                      </a:extLst>
                    </a:gridCol>
                  </a:tblGrid>
                  <a:tr h="5043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9144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62" t="-1205" r="-262" b="-662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6882677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262" t="-123529" r="-262" b="-70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763549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62" t="-223529" r="-262" b="-60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5225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62" t="-255814" r="-262" b="-38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3634389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62" t="-450000" r="-262" b="-38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62" t="-550000" r="-262" b="-28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  <a:tr h="5433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62" t="-496629" r="-262" b="-115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1627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507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3160-73D2-4D13-9EE9-EB01E5D4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Example B: </a:t>
            </a:r>
            <a:br>
              <a:rPr lang="en-US" dirty="0"/>
            </a:br>
            <a:r>
              <a:rPr lang="en-US" dirty="0"/>
              <a:t>16-Dim. Linear Transformation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F76C1-0B71-4F49-9DB3-EAAD8FBB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33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9EE083-625C-44DD-BA07-C4509F8AE6B2}"/>
              </a:ext>
            </a:extLst>
          </p:cNvPr>
          <p:cNvGrpSpPr/>
          <p:nvPr/>
        </p:nvGrpSpPr>
        <p:grpSpPr>
          <a:xfrm>
            <a:off x="7000135" y="245533"/>
            <a:ext cx="4734665" cy="2328334"/>
            <a:chOff x="7382933" y="2702099"/>
            <a:chExt cx="2130178" cy="104754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6C856C3-ADA8-4D79-9083-E021E73018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66" r="49992" b="1951"/>
            <a:stretch/>
          </p:blipFill>
          <p:spPr bwMode="auto">
            <a:xfrm>
              <a:off x="7382933" y="2702099"/>
              <a:ext cx="2130178" cy="1047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33DEC1B-FFA9-4169-8E96-1BB821604276}"/>
                </a:ext>
              </a:extLst>
            </p:cNvPr>
            <p:cNvSpPr/>
            <p:nvPr/>
          </p:nvSpPr>
          <p:spPr>
            <a:xfrm>
              <a:off x="7382933" y="2956407"/>
              <a:ext cx="1664697" cy="199343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5">
                <a:extLst>
                  <a:ext uri="{FF2B5EF4-FFF2-40B4-BE49-F238E27FC236}">
                    <a16:creationId xmlns:a16="http://schemas.microsoft.com/office/drawing/2014/main" id="{CA4A6F12-C442-43A2-A7E1-71268CBE2C0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3885150"/>
                  </p:ext>
                </p:extLst>
              </p:nvPr>
            </p:nvGraphicFramePr>
            <p:xfrm>
              <a:off x="7327512" y="2865715"/>
              <a:ext cx="4648200" cy="322523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648200">
                      <a:extLst>
                        <a:ext uri="{9D8B030D-6E8A-4147-A177-3AD203B41FA5}">
                          <a16:colId xmlns:a16="http://schemas.microsoft.com/office/drawing/2014/main" val="2850417133"/>
                        </a:ext>
                      </a:extLst>
                    </a:gridCol>
                  </a:tblGrid>
                  <a:tr h="4459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Example (</a:t>
                          </a:r>
                          <a:r>
                            <a:rPr lang="en-US" sz="1800" b="1" dirty="0">
                              <a:solidFill>
                                <a:schemeClr val="accent1"/>
                              </a:solidFill>
                            </a:rPr>
                            <a:t>MAC</a:t>
                          </a:r>
                          <a:r>
                            <a:rPr lang="en-US" sz="1800" b="1" dirty="0"/>
                            <a:t>).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="0" dirty="0"/>
                            <a:t>Hardware: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  <m: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oMath>
                          </a14:m>
                          <a:endParaRPr lang="en-US" sz="1800" dirty="0">
                            <a:latin typeface="Cambria Math" panose="02040503050406030204" pitchFamily="18" charset="0"/>
                          </a:endParaRPr>
                        </a:p>
                      </a:txBody>
                      <a:tcPr marL="137160" marR="0" marT="0" marB="9144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6882677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8763549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</m:oMath>
                          </a14:m>
                          <a:r>
                            <a:rPr lang="en-US" sz="1800" dirty="0"/>
                            <a:t> where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float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dirty="0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5225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res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where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Vector</m:t>
                              </m:r>
                              <m:d>
                                <m:dPr>
                                  <m:ctrlP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float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  <m: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</m:t>
                                  </m:r>
                                  <m:r>
                                    <a:rPr lang="en-US" sz="1800" b="1" i="1" kern="120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𝟏𝟔</m:t>
                                  </m:r>
                                </m:e>
                              </m:d>
                            </m:oMath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3634389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start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start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start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res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18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  <m: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 ∗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marL="137160" marR="0" marT="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1627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5">
                <a:extLst>
                  <a:ext uri="{FF2B5EF4-FFF2-40B4-BE49-F238E27FC236}">
                    <a16:creationId xmlns:a16="http://schemas.microsoft.com/office/drawing/2014/main" id="{CA4A6F12-C442-43A2-A7E1-71268CBE2C0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3885150"/>
                  </p:ext>
                </p:extLst>
              </p:nvPr>
            </p:nvGraphicFramePr>
            <p:xfrm>
              <a:off x="7327512" y="2865715"/>
              <a:ext cx="4648200" cy="322523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648200">
                      <a:extLst>
                        <a:ext uri="{9D8B030D-6E8A-4147-A177-3AD203B41FA5}">
                          <a16:colId xmlns:a16="http://schemas.microsoft.com/office/drawing/2014/main" val="2850417133"/>
                        </a:ext>
                      </a:extLst>
                    </a:gridCol>
                  </a:tblGrid>
                  <a:tr h="5043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9144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2" t="-1205" r="-262" b="-662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6882677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62" t="-123529" r="-262" b="-70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763549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2" t="-223529" r="-262" b="-60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5225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2" t="-255814" r="-262" b="-38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3634389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2" t="-450000" r="-262" b="-38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4137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2" t="-550000" r="-262" b="-28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  <a:tr h="5433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0" marT="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2" t="-496629" r="-262" b="-115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1627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3E0CC7-9541-4929-A493-56010D2F00B7}"/>
                  </a:ext>
                </a:extLst>
              </p:cNvPr>
              <p:cNvSpPr/>
              <p:nvPr/>
            </p:nvSpPr>
            <p:spPr>
              <a:xfrm>
                <a:off x="312214" y="1810280"/>
                <a:ext cx="6707221" cy="4288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𝒬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b="0" i="0" dirty="0"/>
              </a:p>
              <a:p>
                <a:r>
                  <a:rPr lang="en-US" dirty="0"/>
                  <a:t>Check conflict-freedom:</a:t>
                </a:r>
              </a:p>
              <a:p>
                <a:endParaRPr lang="en-US" b="0" i="0" dirty="0"/>
              </a:p>
              <a:p>
                <a:r>
                  <a:rPr lang="en-US" b="1" dirty="0"/>
                  <a:t>Read/written sets in data atom instruction:</a:t>
                </a:r>
                <a:br>
                  <a:rPr lang="en-US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start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b="1" dirty="0"/>
                  <a:t>Read/written sets in SIMD instruction: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start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b="1" dirty="0"/>
                  <a:t>Only potential read-write conflict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US" b="1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Ask solver: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UNSAT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no conflicts!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3E0CC7-9541-4929-A493-56010D2F0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4" y="1810280"/>
                <a:ext cx="6707221" cy="4288610"/>
              </a:xfrm>
              <a:prstGeom prst="rect">
                <a:avLst/>
              </a:prstGeom>
              <a:blipFill>
                <a:blip r:embed="rId5"/>
                <a:stretch>
                  <a:fillRect l="-727" b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7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D7AC-EB32-483E-B4A7-0099B74A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Example C: Parallel </a:t>
            </a:r>
            <a:r>
              <a:rPr lang="en-US" dirty="0" err="1"/>
              <a:t>MaxPool</a:t>
            </a:r>
            <a:r>
              <a:rPr lang="en-US" dirty="0"/>
              <a:t> (</a:t>
            </a:r>
            <a:r>
              <a:rPr lang="en-US" dirty="0" err="1"/>
              <a:t>LayerReduction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AF7F79-3E00-4111-8687-8CD89CCF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34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360407-514E-4FEA-86A0-7F2EF915E53E}"/>
              </a:ext>
            </a:extLst>
          </p:cNvPr>
          <p:cNvGrpSpPr/>
          <p:nvPr/>
        </p:nvGrpSpPr>
        <p:grpSpPr>
          <a:xfrm>
            <a:off x="1041400" y="1470376"/>
            <a:ext cx="10312400" cy="4750686"/>
            <a:chOff x="1041400" y="1648176"/>
            <a:chExt cx="10312400" cy="47506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C3B12CA-FD10-48D6-93BA-F0F8F0DFF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400" y="1648176"/>
              <a:ext cx="10312400" cy="475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E483B99-6B29-4FB4-98FC-FF198251A351}"/>
                </a:ext>
              </a:extLst>
            </p:cNvPr>
            <p:cNvSpPr/>
            <p:nvPr/>
          </p:nvSpPr>
          <p:spPr>
            <a:xfrm>
              <a:off x="7629769" y="5327298"/>
              <a:ext cx="1756833" cy="375053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6487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B469-A765-4057-A7FC-04954C4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Example C: </a:t>
            </a:r>
            <a:br>
              <a:rPr lang="en-US" dirty="0"/>
            </a:br>
            <a:r>
              <a:rPr lang="en-US" dirty="0"/>
              <a:t>16x Parallel </a:t>
            </a:r>
            <a:r>
              <a:rPr lang="en-US" dirty="0" err="1"/>
              <a:t>MaxPool</a:t>
            </a:r>
            <a:r>
              <a:rPr lang="en-US" dirty="0"/>
              <a:t> (</a:t>
            </a:r>
            <a:r>
              <a:rPr lang="en-US" dirty="0" err="1"/>
              <a:t>LayerReduction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ED63C0-442F-411D-9F96-D583C323F7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1198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ILA has states: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op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Bitvector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buf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Memory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8, 16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Bitvector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Data atom instruction is simple: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1">
                              <a:latin typeface="Cambria Math" panose="02040503050406030204" pitchFamily="18" charset="0"/>
                            </a:rPr>
                            <m:t>res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op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=∅,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op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′=</m:t>
                              </m:r>
                              <m:func>
                                <m:func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𝐦𝐚𝐱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ED63C0-442F-411D-9F96-D583C323F7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119842"/>
              </a:xfrm>
              <a:blipFill>
                <a:blip r:embed="rId2"/>
                <a:stretch>
                  <a:fillRect l="-928" t="-4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73888-247D-404A-8403-47855514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076"/>
            <a:ext cx="2743200" cy="365125"/>
          </a:xfrm>
        </p:spPr>
        <p:txBody>
          <a:bodyPr/>
          <a:lstStyle/>
          <a:p>
            <a:fld id="{A78813E0-C0AC-43D4-A976-D268B8108225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D555F6-EC31-46C1-AC43-A240123E3F22}"/>
              </a:ext>
            </a:extLst>
          </p:cNvPr>
          <p:cNvSpPr txBox="1"/>
          <p:nvPr/>
        </p:nvSpPr>
        <p:spPr>
          <a:xfrm>
            <a:off x="8081431" y="2607732"/>
            <a:ext cx="117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Offsets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7046DC-63D7-4BB7-A2E4-4F708FF1BB0B}"/>
              </a:ext>
            </a:extLst>
          </p:cNvPr>
          <p:cNvSpPr txBox="1"/>
          <p:nvPr/>
        </p:nvSpPr>
        <p:spPr>
          <a:xfrm>
            <a:off x="4965699" y="2607732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Read/written data all here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9A3B352-6DFD-436F-BF02-B679FD1A9FE9}"/>
              </a:ext>
            </a:extLst>
          </p:cNvPr>
          <p:cNvCxnSpPr>
            <a:stCxn id="11" idx="1"/>
          </p:cNvCxnSpPr>
          <p:nvPr/>
        </p:nvCxnSpPr>
        <p:spPr>
          <a:xfrm rot="10800000">
            <a:off x="4770965" y="2540000"/>
            <a:ext cx="194734" cy="2523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DAE4E7A0-9F5C-4FBC-B1E0-1315DD3CEAA0}"/>
              </a:ext>
            </a:extLst>
          </p:cNvPr>
          <p:cNvCxnSpPr>
            <a:cxnSpLocks/>
          </p:cNvCxnSpPr>
          <p:nvPr/>
        </p:nvCxnSpPr>
        <p:spPr>
          <a:xfrm rot="10800000">
            <a:off x="7857065" y="2556934"/>
            <a:ext cx="224366" cy="2523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6A1782C-F36D-46B9-A490-F9C59C5830F8}"/>
                  </a:ext>
                </a:extLst>
              </p:cNvPr>
              <p:cNvSpPr/>
              <p:nvPr/>
            </p:nvSpPr>
            <p:spPr>
              <a:xfrm>
                <a:off x="838200" y="3962401"/>
                <a:ext cx="7018864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State map not so much:</a:t>
                </a:r>
              </a:p>
              <a:p>
                <a:pPr>
                  <a:spcBef>
                    <a:spcPts val="800"/>
                  </a:spcBef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the tiling: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800"/>
                  </a:spcBef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op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buf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b="1" smtClean="0">
                            <a:latin typeface="Cambria Math" panose="02040503050406030204" pitchFamily="18" charset="0"/>
                          </a:rPr>
                          <m:t>buf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buf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sz="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𝒬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=16, </m:t>
                          </m:r>
                          <m:sSubSup>
                            <m:sSubSupPr>
                              <m:ctrlPr>
                                <a:rPr lang="en-US" sz="2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bSup>
                          <m:r>
                            <a:rPr lang="en-US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nor/>
                            </m:rPr>
                            <a:rPr lang="en-US" sz="22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buf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6A1782C-F36D-46B9-A490-F9C59C583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2401"/>
                <a:ext cx="7018864" cy="1959511"/>
              </a:xfrm>
              <a:prstGeom prst="rect">
                <a:avLst/>
              </a:prstGeom>
              <a:blipFill>
                <a:blip r:embed="rId4"/>
                <a:stretch>
                  <a:fillRect l="-1390" t="-2492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9">
                <a:extLst>
                  <a:ext uri="{FF2B5EF4-FFF2-40B4-BE49-F238E27FC236}">
                    <a16:creationId xmlns:a16="http://schemas.microsoft.com/office/drawing/2014/main" id="{6A5C37E5-060D-41F1-8336-F36EA2D356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866153"/>
                  </p:ext>
                </p:extLst>
              </p:nvPr>
            </p:nvGraphicFramePr>
            <p:xfrm>
              <a:off x="7708899" y="4173063"/>
              <a:ext cx="4199468" cy="171862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049867">
                      <a:extLst>
                        <a:ext uri="{9D8B030D-6E8A-4147-A177-3AD203B41FA5}">
                          <a16:colId xmlns:a16="http://schemas.microsoft.com/office/drawing/2014/main" val="218701819"/>
                        </a:ext>
                      </a:extLst>
                    </a:gridCol>
                    <a:gridCol w="884767">
                      <a:extLst>
                        <a:ext uri="{9D8B030D-6E8A-4147-A177-3AD203B41FA5}">
                          <a16:colId xmlns:a16="http://schemas.microsoft.com/office/drawing/2014/main" val="790662693"/>
                        </a:ext>
                      </a:extLst>
                    </a:gridCol>
                    <a:gridCol w="1312334">
                      <a:extLst>
                        <a:ext uri="{9D8B030D-6E8A-4147-A177-3AD203B41FA5}">
                          <a16:colId xmlns:a16="http://schemas.microsoft.com/office/drawing/2014/main" val="1292505713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69660354"/>
                        </a:ext>
                      </a:extLst>
                    </a:gridCol>
                  </a:tblGrid>
                  <a:tr h="3437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75250" marR="75250" marT="37626" marB="37626" anchor="ctr"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75250" marR="75250" marT="37626" marB="37626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75250" marR="75250" marT="37626" marB="37626"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/>
                    </a:tc>
                    <a:extLst>
                      <a:ext uri="{0D108BD9-81ED-4DB2-BD59-A6C34878D82A}">
                        <a16:rowId xmlns:a16="http://schemas.microsoft.com/office/drawing/2014/main" val="3094695026"/>
                      </a:ext>
                    </a:extLst>
                  </a:tr>
                  <a:tr h="3437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11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10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110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10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110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100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11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10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1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 b="1" dirty="0"/>
                        </a:p>
                      </a:txBody>
                      <a:tcPr marL="75250" marR="75250" marT="37626" marB="37626" anchor="ctr">
                        <a:lnL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75250" marR="75250" marT="37626" marB="37626" anchor="ctr">
                        <a:lnL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/>
                    </a:tc>
                    <a:extLst>
                      <a:ext uri="{0D108BD9-81ED-4DB2-BD59-A6C34878D82A}">
                        <a16:rowId xmlns:a16="http://schemas.microsoft.com/office/drawing/2014/main" val="2626771902"/>
                      </a:ext>
                    </a:extLst>
                  </a:tr>
                  <a:tr h="343725"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75250" marR="75250" marT="37626" marB="37626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en-US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e>
                                      <m:sub>
                                        <m:r>
                                          <a:rPr lang="en-US" sz="1100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r>
                                      <a:rPr lang="en-US" sz="110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lang="en-US" sz="1100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r>
                                      <a:rPr lang="en-US" sz="110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10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100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en-US" sz="110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10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b="1" dirty="0"/>
                        </a:p>
                      </a:txBody>
                      <a:tcPr marL="75250" marR="75250" marT="37626" marB="37626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100" b="1" dirty="0"/>
                        </a:p>
                      </a:txBody>
                      <a:tcPr marL="75250" marR="75250" marT="37626" marB="37626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74051516"/>
                      </a:ext>
                    </a:extLst>
                  </a:tr>
                  <a:tr h="343725"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75250" marR="75250" marT="37626" marB="37626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en-US" sz="11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b="1" i="1" smtClean="0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e>
                                      <m:sub>
                                        <m:r>
                                          <a:rPr lang="en-US" sz="11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1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lang="en-US" sz="11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75250" marR="75250" marT="37626" marB="37626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75250" marR="75250" marT="37626" marB="37626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736161150"/>
                      </a:ext>
                    </a:extLst>
                  </a:tr>
                  <a:tr h="343725"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75250" marR="75250" marT="37626" marB="37626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/>
                    </a:tc>
                    <a:extLst>
                      <a:ext uri="{0D108BD9-81ED-4DB2-BD59-A6C34878D82A}">
                        <a16:rowId xmlns:a16="http://schemas.microsoft.com/office/drawing/2014/main" val="13537851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9">
                <a:extLst>
                  <a:ext uri="{FF2B5EF4-FFF2-40B4-BE49-F238E27FC236}">
                    <a16:creationId xmlns:a16="http://schemas.microsoft.com/office/drawing/2014/main" id="{6A5C37E5-060D-41F1-8336-F36EA2D356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866153"/>
                  </p:ext>
                </p:extLst>
              </p:nvPr>
            </p:nvGraphicFramePr>
            <p:xfrm>
              <a:off x="7708899" y="4173063"/>
              <a:ext cx="4199468" cy="171862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049867">
                      <a:extLst>
                        <a:ext uri="{9D8B030D-6E8A-4147-A177-3AD203B41FA5}">
                          <a16:colId xmlns:a16="http://schemas.microsoft.com/office/drawing/2014/main" val="218701819"/>
                        </a:ext>
                      </a:extLst>
                    </a:gridCol>
                    <a:gridCol w="884767">
                      <a:extLst>
                        <a:ext uri="{9D8B030D-6E8A-4147-A177-3AD203B41FA5}">
                          <a16:colId xmlns:a16="http://schemas.microsoft.com/office/drawing/2014/main" val="790662693"/>
                        </a:ext>
                      </a:extLst>
                    </a:gridCol>
                    <a:gridCol w="1312334">
                      <a:extLst>
                        <a:ext uri="{9D8B030D-6E8A-4147-A177-3AD203B41FA5}">
                          <a16:colId xmlns:a16="http://schemas.microsoft.com/office/drawing/2014/main" val="1292505713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69660354"/>
                        </a:ext>
                      </a:extLst>
                    </a:gridCol>
                  </a:tblGrid>
                  <a:tr h="3437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250" marR="75250" marT="37626" marB="37626" anchor="ctr"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56" t="-1754" r="-3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250" marR="75250" marT="37626" marB="37626" anchor="ctr">
                        <a:blipFill>
                          <a:blip r:embed="rId5"/>
                          <a:stretch>
                            <a:fillRect l="-120690" t="-1754" r="-25793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250" marR="75250" marT="37626" marB="37626" anchor="ctr">
                        <a:blipFill>
                          <a:blip r:embed="rId5"/>
                          <a:stretch>
                            <a:fillRect l="-148837" t="-1754" r="-7395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/>
                    </a:tc>
                    <a:extLst>
                      <a:ext uri="{0D108BD9-81ED-4DB2-BD59-A6C34878D82A}">
                        <a16:rowId xmlns:a16="http://schemas.microsoft.com/office/drawing/2014/main" val="3094695026"/>
                      </a:ext>
                    </a:extLst>
                  </a:tr>
                  <a:tr h="3437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250" marR="75250" marT="37626" marB="37626" anchor="ctr">
                        <a:lnL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56" t="-103571" r="-300000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250" marR="75250" marT="37626" marB="37626" anchor="ctr">
                        <a:lnL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20690" t="-103571" r="-257931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/>
                    </a:tc>
                    <a:extLst>
                      <a:ext uri="{0D108BD9-81ED-4DB2-BD59-A6C34878D82A}">
                        <a16:rowId xmlns:a16="http://schemas.microsoft.com/office/drawing/2014/main" val="2626771902"/>
                      </a:ext>
                    </a:extLst>
                  </a:tr>
                  <a:tr h="343725"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>
                        <a:lnT w="28575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250" marR="75250" marT="37626" marB="37626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20690" t="-200000" r="-257931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250" marR="75250" marT="37626" marB="37626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48837" t="-200000" r="-73953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250" marR="75250" marT="37626" marB="37626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340764" t="-200000" r="-1274" b="-2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4051516"/>
                      </a:ext>
                    </a:extLst>
                  </a:tr>
                  <a:tr h="343725"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250" marR="75250" marT="37626" marB="37626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20690" t="-305357" r="-257931" b="-1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250" marR="75250" marT="37626" marB="37626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8837" t="-305357" r="-73953" b="-1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250" marR="75250" marT="37626" marB="37626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340764" t="-305357" r="-1274" b="-105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6161150"/>
                      </a:ext>
                    </a:extLst>
                  </a:tr>
                  <a:tr h="343725"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250" marR="75250" marT="37626" marB="37626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48837" t="-398246" r="-73953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75250" marR="75250" marT="37626" marB="37626" anchor="ctr"/>
                    </a:tc>
                    <a:extLst>
                      <a:ext uri="{0D108BD9-81ED-4DB2-BD59-A6C34878D82A}">
                        <a16:rowId xmlns:a16="http://schemas.microsoft.com/office/drawing/2014/main" val="13537851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D71DF6-1603-4938-9AD1-BCDDB1CE3C26}"/>
                  </a:ext>
                </a:extLst>
              </p:cNvPr>
              <p:cNvSpPr txBox="1"/>
              <p:nvPr/>
            </p:nvSpPr>
            <p:spPr>
              <a:xfrm>
                <a:off x="838200" y="6184306"/>
                <a:ext cx="7639228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Hardware constants: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TGRP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HGRP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TSTEP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SIZE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D71DF6-1603-4938-9AD1-BCDDB1CE3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84306"/>
                <a:ext cx="7639228" cy="369332"/>
              </a:xfrm>
              <a:prstGeom prst="rect">
                <a:avLst/>
              </a:prstGeom>
              <a:blipFill>
                <a:blip r:embed="rId6"/>
                <a:stretch>
                  <a:fillRect l="-637"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F50BAD3-59D7-4C92-B1F3-1B2662FDBD3D}"/>
              </a:ext>
            </a:extLst>
          </p:cNvPr>
          <p:cNvGrpSpPr/>
          <p:nvPr/>
        </p:nvGrpSpPr>
        <p:grpSpPr>
          <a:xfrm>
            <a:off x="8255000" y="192827"/>
            <a:ext cx="3640667" cy="1446745"/>
            <a:chOff x="6951133" y="4639733"/>
            <a:chExt cx="4207934" cy="1672168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F786B717-019F-43F4-A309-CCCB7E795A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06" t="62972" r="1889" b="1830"/>
            <a:stretch/>
          </p:blipFill>
          <p:spPr bwMode="auto">
            <a:xfrm>
              <a:off x="6951133" y="4639733"/>
              <a:ext cx="4207934" cy="167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901165C-3EBE-4D65-B66C-719F8D23C95F}"/>
                </a:ext>
              </a:extLst>
            </p:cNvPr>
            <p:cNvSpPr/>
            <p:nvPr/>
          </p:nvSpPr>
          <p:spPr>
            <a:xfrm>
              <a:off x="7629769" y="5327298"/>
              <a:ext cx="1756833" cy="375053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73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B469-A765-4057-A7FC-04954C45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Example C: </a:t>
            </a:r>
            <a:br>
              <a:rPr lang="en-US" dirty="0"/>
            </a:br>
            <a:r>
              <a:rPr lang="en-US" dirty="0"/>
              <a:t>16x Parallel </a:t>
            </a:r>
            <a:r>
              <a:rPr lang="en-US" dirty="0" err="1"/>
              <a:t>MaxPool</a:t>
            </a:r>
            <a:r>
              <a:rPr lang="en-US" dirty="0"/>
              <a:t> (</a:t>
            </a:r>
            <a:r>
              <a:rPr lang="en-US" dirty="0" err="1"/>
              <a:t>LayerReduction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ED63C0-442F-411D-9F96-D583C323F7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144674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latin typeface="Cambria Math" panose="02040503050406030204" pitchFamily="18" charset="0"/>
                            </a:rPr>
                            <m:t>res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op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z="2000" b="1" smtClean="0"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=∅, </m:t>
                          </m:r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op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 b="1" smtClean="0">
                                  <a:latin typeface="Cambria Math" panose="02040503050406030204" pitchFamily="18" charset="0"/>
                                </a:rPr>
                                <m:t>res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′=</m:t>
                              </m:r>
                              <m:func>
                                <m:func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𝐦𝐚𝐱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op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buf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latin typeface="Cambria Math" panose="02040503050406030204" pitchFamily="18" charset="0"/>
                            </a:rPr>
                            <m:t>buf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latin typeface="Cambria Math" panose="02040503050406030204" pitchFamily="18" charset="0"/>
                            </a:rPr>
                            <m:t>buf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20000"/>
                  </a:lnSpc>
                  <a:spcBef>
                    <a:spcPts val="1600"/>
                  </a:spcBef>
                  <a:buNone/>
                </a:pPr>
                <a:r>
                  <a:rPr lang="en-US" sz="2000" dirty="0"/>
                  <a:t>Check conflict freedom: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ED63C0-442F-411D-9F96-D583C323F7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1446745"/>
              </a:xfrm>
              <a:blipFill>
                <a:blip r:embed="rId3"/>
                <a:stretch>
                  <a:fillRect l="-638" b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73888-247D-404A-8403-47855514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076"/>
            <a:ext cx="2743200" cy="365125"/>
          </a:xfrm>
        </p:spPr>
        <p:txBody>
          <a:bodyPr/>
          <a:lstStyle/>
          <a:p>
            <a:fld id="{A78813E0-C0AC-43D4-A976-D268B8108225}" type="slidenum">
              <a:rPr lang="en-US" smtClean="0"/>
              <a:t>36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244002-0E69-49B4-AE7C-72618611A4A3}"/>
              </a:ext>
            </a:extLst>
          </p:cNvPr>
          <p:cNvGrpSpPr/>
          <p:nvPr/>
        </p:nvGrpSpPr>
        <p:grpSpPr>
          <a:xfrm>
            <a:off x="8255000" y="192827"/>
            <a:ext cx="3640667" cy="1446745"/>
            <a:chOff x="6951133" y="4639733"/>
            <a:chExt cx="4207934" cy="167216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911EEC5-955C-4BB7-9378-A852A5AB30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06" t="62972" r="1889" b="1830"/>
            <a:stretch/>
          </p:blipFill>
          <p:spPr bwMode="auto">
            <a:xfrm>
              <a:off x="6951133" y="4639733"/>
              <a:ext cx="4207934" cy="167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FC9316-5704-4416-A9EE-7B592FD6B4C9}"/>
                </a:ext>
              </a:extLst>
            </p:cNvPr>
            <p:cNvSpPr/>
            <p:nvPr/>
          </p:nvSpPr>
          <p:spPr>
            <a:xfrm>
              <a:off x="7629769" y="5327298"/>
              <a:ext cx="1756833" cy="375053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D10299-4CE3-4946-A7CC-75F3DACFA3A5}"/>
                  </a:ext>
                </a:extLst>
              </p:cNvPr>
              <p:cNvSpPr txBox="1"/>
              <p:nvPr/>
            </p:nvSpPr>
            <p:spPr>
              <a:xfrm>
                <a:off x="5304367" y="3366804"/>
                <a:ext cx="6286500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1600"/>
                  </a:spcBef>
                </a:pPr>
                <a:r>
                  <a:rPr lang="en-US" b="1" dirty="0"/>
                  <a:t>Read/written sets in SIMD instruction: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rd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𝒬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op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b="1">
                              <a:latin typeface="Cambria Math" panose="02040503050406030204" pitchFamily="18" charset="0"/>
                            </a:rPr>
                            <m:t>buf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b="1">
                              <a:latin typeface="Cambria Math" panose="02040503050406030204" pitchFamily="18" charset="0"/>
                            </a:rPr>
                            <m:t>buf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buf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D10299-4CE3-4946-A7CC-75F3DACFA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67" y="3366804"/>
                <a:ext cx="6286500" cy="978729"/>
              </a:xfrm>
              <a:prstGeom prst="rect">
                <a:avLst/>
              </a:prstGeom>
              <a:blipFill>
                <a:blip r:embed="rId5"/>
                <a:stretch>
                  <a:fillRect l="-7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C3B385-6D9E-4E55-90E8-9DE83F55F750}"/>
                  </a:ext>
                </a:extLst>
              </p:cNvPr>
              <p:cNvSpPr txBox="1"/>
              <p:nvPr/>
            </p:nvSpPr>
            <p:spPr>
              <a:xfrm>
                <a:off x="838200" y="3366804"/>
                <a:ext cx="4394200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1600"/>
                  </a:spcBef>
                </a:pPr>
                <a:r>
                  <a:rPr lang="en-US" b="1" dirty="0"/>
                  <a:t>Read/written sets in data atom instruction:</a:t>
                </a:r>
                <a:r>
                  <a:rPr lang="en-US" dirty="0">
                    <a:latin typeface="Cambria Math" panose="02040503050406030204" pitchFamily="18" charset="0"/>
                  </a:rPr>
                  <a:t> 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rd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op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res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C3B385-6D9E-4E55-90E8-9DE83F55F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66804"/>
                <a:ext cx="4394200" cy="1089529"/>
              </a:xfrm>
              <a:prstGeom prst="rect">
                <a:avLst/>
              </a:prstGeom>
              <a:blipFill>
                <a:blip r:embed="rId6"/>
                <a:stretch>
                  <a:fillRect l="-1250" b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B2A864BB-1DF4-406D-8C61-CDC285160B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439968"/>
                <a:ext cx="10515600" cy="18338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dirty="0"/>
                  <a:t>Ask solver:</a:t>
                </a:r>
                <a:r>
                  <a:rPr lang="en-US" sz="2000" dirty="0"/>
                  <a:t> </a:t>
                </a:r>
                <a:br>
                  <a:rPr lang="en-US" sz="20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&lt;16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sz="2000" b="1" dirty="0"/>
                </a:br>
                <a:r>
                  <a:rPr lang="en-US" sz="2000" b="1" dirty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b="1" dirty="0"/>
                  <a:t>?</a:t>
                </a:r>
                <a:endParaRPr lang="en-US" sz="2000" dirty="0"/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UNSAT, so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no conflicts!  </a:t>
                </a:r>
                <a:r>
                  <a:rPr lang="en-US" sz="2000" dirty="0"/>
                  <a:t>(when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TGRP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HGRP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≥16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B2A864BB-1DF4-406D-8C61-CDC285160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39968"/>
                <a:ext cx="10515600" cy="1833832"/>
              </a:xfrm>
              <a:prstGeom prst="rect">
                <a:avLst/>
              </a:prstGeom>
              <a:blipFill>
                <a:blip r:embed="rId7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C7C449-17D7-4411-A8FA-AE9D0318BED0}"/>
                  </a:ext>
                </a:extLst>
              </p:cNvPr>
              <p:cNvSpPr txBox="1"/>
              <p:nvPr/>
            </p:nvSpPr>
            <p:spPr>
              <a:xfrm>
                <a:off x="838200" y="6184306"/>
                <a:ext cx="7639228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Hardware constants: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TGRP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HGRP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TSTEP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SIZE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C7C449-17D7-4411-A8FA-AE9D0318B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84306"/>
                <a:ext cx="7639228" cy="369332"/>
              </a:xfrm>
              <a:prstGeom prst="rect">
                <a:avLst/>
              </a:prstGeom>
              <a:blipFill>
                <a:blip r:embed="rId8"/>
                <a:stretch>
                  <a:fillRect l="-637"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3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3E50-987C-453E-965C-A8C10B93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62800" cy="1325563"/>
          </a:xfrm>
        </p:spPr>
        <p:txBody>
          <a:bodyPr>
            <a:normAutofit/>
          </a:bodyPr>
          <a:lstStyle/>
          <a:p>
            <a:r>
              <a:rPr lang="en-US" sz="3400" dirty="0"/>
              <a:t>Challenge Example C: How fast is the </a:t>
            </a:r>
            <a:br>
              <a:rPr lang="en-US" sz="3400" dirty="0"/>
            </a:br>
            <a:r>
              <a:rPr lang="en-US" sz="3400" dirty="0"/>
              <a:t>read-write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92C2C-87E9-4446-8111-ADE0B326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70670" cy="1922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Examples A, B have trivial checks. Let’s look at C.</a:t>
            </a:r>
          </a:p>
          <a:p>
            <a:r>
              <a:rPr lang="en-US" sz="2400" dirty="0"/>
              <a:t>Solver returns UNSAT (No conflicts) in 0.29s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Example C is part of a nested loop structure: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3999E-D0BB-4D1A-A3F2-B71C4301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68024BDE-B2CD-4125-BBFE-9EF770F94484}"/>
                  </a:ext>
                </a:extLst>
              </p:cNvPr>
              <p:cNvSpPr txBox="1"/>
              <p:nvPr/>
            </p:nvSpPr>
            <p:spPr>
              <a:xfrm>
                <a:off x="808924" y="3557290"/>
                <a:ext cx="7975219" cy="258532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for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nTstepGrps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/>
              </a:p>
              <a:p>
                <a:pPr marL="228600" lvl="1" indent="0">
                  <a:buNone/>
                </a:pPr>
                <a:r>
                  <a:rPr lang="en-US" sz="2400" b="1" dirty="0"/>
                  <a:t>for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nHidStateGrps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/>
              </a:p>
              <a:p>
                <a:pPr marL="457200" lvl="2" indent="0">
                  <a:buNone/>
                </a:pPr>
                <a:r>
                  <a:rPr lang="en-US" sz="2400" b="1" dirty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TGRP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SIZE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/>
              </a:p>
              <a:p>
                <a:pPr marL="685800" lvl="3" indent="0">
                  <a:buNone/>
                </a:pPr>
                <a:r>
                  <a:rPr lang="en-US" sz="2400" b="1" dirty="0"/>
                  <a:t>for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∈[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685800" lvl="3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buf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= max(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buf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en-US" sz="2400" b="1" i="1" dirty="0">
                    <a:latin typeface="Cambria Math" panose="02040503050406030204" pitchFamily="18" charset="0"/>
                  </a:rPr>
                </a:br>
                <a:r>
                  <a:rPr lang="en-US" sz="2400" b="1" i="1" dirty="0">
                    <a:latin typeface="Cambria Math" panose="02040503050406030204" pitchFamily="18" charset="0"/>
                  </a:rPr>
                  <a:t>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buf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68024BDE-B2CD-4125-BBFE-9EF770F94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24" y="3557290"/>
                <a:ext cx="7975219" cy="2585323"/>
              </a:xfrm>
              <a:prstGeom prst="rect">
                <a:avLst/>
              </a:prstGeom>
              <a:blipFill>
                <a:blip r:embed="rId2"/>
                <a:stretch>
                  <a:fillRect l="-1145" t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4032EB7-7B45-46D8-8B04-F577D443CD50}"/>
              </a:ext>
            </a:extLst>
          </p:cNvPr>
          <p:cNvGrpSpPr/>
          <p:nvPr/>
        </p:nvGrpSpPr>
        <p:grpSpPr>
          <a:xfrm>
            <a:off x="4620129" y="3680620"/>
            <a:ext cx="2261935" cy="1020278"/>
            <a:chOff x="4620129" y="3680620"/>
            <a:chExt cx="2261935" cy="1020278"/>
          </a:xfrm>
        </p:grpSpPr>
        <p:sp>
          <p:nvSpPr>
            <p:cNvPr id="1024" name="Right Brace 1023">
              <a:extLst>
                <a:ext uri="{FF2B5EF4-FFF2-40B4-BE49-F238E27FC236}">
                  <a16:creationId xmlns:a16="http://schemas.microsoft.com/office/drawing/2014/main" id="{ECBD5C14-F07B-43E1-8633-4D3F2DA535E3}"/>
                </a:ext>
              </a:extLst>
            </p:cNvPr>
            <p:cNvSpPr/>
            <p:nvPr/>
          </p:nvSpPr>
          <p:spPr>
            <a:xfrm>
              <a:off x="4620129" y="3680620"/>
              <a:ext cx="67376" cy="102027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TextBox 1026">
              <a:extLst>
                <a:ext uri="{FF2B5EF4-FFF2-40B4-BE49-F238E27FC236}">
                  <a16:creationId xmlns:a16="http://schemas.microsoft.com/office/drawing/2014/main" id="{92C4C620-19EB-4DD7-B07F-62966F13DFB1}"/>
                </a:ext>
              </a:extLst>
            </p:cNvPr>
            <p:cNvSpPr txBox="1"/>
            <p:nvPr/>
          </p:nvSpPr>
          <p:spPr>
            <a:xfrm>
              <a:off x="4796533" y="3880455"/>
              <a:ext cx="2085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Sequential in hardware</a:t>
              </a: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EBF4365D-3D67-4811-BD57-D09C641AB150}"/>
              </a:ext>
            </a:extLst>
          </p:cNvPr>
          <p:cNvGrpSpPr/>
          <p:nvPr/>
        </p:nvGrpSpPr>
        <p:grpSpPr>
          <a:xfrm>
            <a:off x="929169" y="4729773"/>
            <a:ext cx="3243904" cy="1320378"/>
            <a:chOff x="929169" y="4729773"/>
            <a:chExt cx="3243904" cy="1320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EDD5625-5A2B-482F-B6B3-6DE12B01D900}"/>
                    </a:ext>
                  </a:extLst>
                </p:cNvPr>
                <p:cNvSpPr txBox="1"/>
                <p:nvPr/>
              </p:nvSpPr>
              <p:spPr>
                <a:xfrm>
                  <a:off x="929169" y="5680819"/>
                  <a:ext cx="32439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/>
                      </a:solidFill>
                    </a:rPr>
                    <a:t>SIMD instruction,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a14:m>
                  <a:endParaRPr lang="en-US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EDD5625-5A2B-482F-B6B3-6DE12B01D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169" y="5680819"/>
                  <a:ext cx="324390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501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8" name="Left Brace 1027">
              <a:extLst>
                <a:ext uri="{FF2B5EF4-FFF2-40B4-BE49-F238E27FC236}">
                  <a16:creationId xmlns:a16="http://schemas.microsoft.com/office/drawing/2014/main" id="{501FFAED-BAA8-4549-8D6C-22379C148066}"/>
                </a:ext>
              </a:extLst>
            </p:cNvPr>
            <p:cNvSpPr/>
            <p:nvPr/>
          </p:nvSpPr>
          <p:spPr>
            <a:xfrm>
              <a:off x="1376414" y="4729773"/>
              <a:ext cx="67376" cy="88745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27259B8D-5C23-42D9-9747-3C818A9A55C0}"/>
              </a:ext>
            </a:extLst>
          </p:cNvPr>
          <p:cNvGrpSpPr/>
          <p:nvPr/>
        </p:nvGrpSpPr>
        <p:grpSpPr>
          <a:xfrm>
            <a:off x="9078686" y="369441"/>
            <a:ext cx="2886856" cy="5625127"/>
            <a:chOff x="9078686" y="365125"/>
            <a:chExt cx="2886856" cy="5625127"/>
          </a:xfrm>
        </p:grpSpPr>
        <p:pic>
          <p:nvPicPr>
            <p:cNvPr id="30" name="Picture 18">
              <a:extLst>
                <a:ext uri="{FF2B5EF4-FFF2-40B4-BE49-F238E27FC236}">
                  <a16:creationId xmlns:a16="http://schemas.microsoft.com/office/drawing/2014/main" id="{BA8EA095-A79A-4F81-BC8E-DCCD6C4D81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50" t="285" r="-186" b="8440"/>
            <a:stretch/>
          </p:blipFill>
          <p:spPr bwMode="auto">
            <a:xfrm>
              <a:off x="9222342" y="365125"/>
              <a:ext cx="2743200" cy="5625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74EF82B-4FDD-4549-B154-84FA88CE4C5E}"/>
                </a:ext>
              </a:extLst>
            </p:cNvPr>
            <p:cNvSpPr/>
            <p:nvPr/>
          </p:nvSpPr>
          <p:spPr>
            <a:xfrm>
              <a:off x="9078686" y="5775648"/>
              <a:ext cx="485192" cy="214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EA2F822-BFF9-4AF6-A36E-4C89BCC99C28}"/>
                </a:ext>
              </a:extLst>
            </p:cNvPr>
            <p:cNvSpPr/>
            <p:nvPr/>
          </p:nvSpPr>
          <p:spPr>
            <a:xfrm>
              <a:off x="10847082" y="5758183"/>
              <a:ext cx="485192" cy="214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3" name="TextBox 1032">
            <a:extLst>
              <a:ext uri="{FF2B5EF4-FFF2-40B4-BE49-F238E27FC236}">
                <a16:creationId xmlns:a16="http://schemas.microsoft.com/office/drawing/2014/main" id="{79E10A2A-F6DB-46D9-9AAF-147174C2D687}"/>
              </a:ext>
            </a:extLst>
          </p:cNvPr>
          <p:cNvSpPr txBox="1"/>
          <p:nvPr/>
        </p:nvSpPr>
        <p:spPr>
          <a:xfrm>
            <a:off x="6333902" y="3729094"/>
            <a:ext cx="2257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(For demonstration) Let’s check if these loops are SIMD also!</a:t>
            </a:r>
          </a:p>
        </p:txBody>
      </p:sp>
    </p:spTree>
    <p:extLst>
      <p:ext uri="{BB962C8B-B14F-4D97-AF65-F5344CB8AC3E}">
        <p14:creationId xmlns:p14="http://schemas.microsoft.com/office/powerpoint/2010/main" val="34040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EEF1304-4995-46F1-8E89-4FE3A45F6E52}"/>
              </a:ext>
            </a:extLst>
          </p:cNvPr>
          <p:cNvGrpSpPr/>
          <p:nvPr/>
        </p:nvGrpSpPr>
        <p:grpSpPr>
          <a:xfrm>
            <a:off x="5263449" y="348034"/>
            <a:ext cx="6685001" cy="6162869"/>
            <a:chOff x="5271995" y="348033"/>
            <a:chExt cx="6685001" cy="6162869"/>
          </a:xfrm>
        </p:grpSpPr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2B0120DA-22E0-41FA-88C4-FC763D7B9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995" y="348033"/>
              <a:ext cx="6685001" cy="616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B6705D-39C4-4498-8CE4-DE55D7AE6DDC}"/>
                </a:ext>
              </a:extLst>
            </p:cNvPr>
            <p:cNvSpPr/>
            <p:nvPr/>
          </p:nvSpPr>
          <p:spPr>
            <a:xfrm>
              <a:off x="6528987" y="6067514"/>
              <a:ext cx="4119073" cy="222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3999E-D0BB-4D1A-A3F2-B71C4301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28DC1F6-69F5-4990-9993-383D4C395E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1379476"/>
                  </p:ext>
                </p:extLst>
              </p:nvPr>
            </p:nvGraphicFramePr>
            <p:xfrm>
              <a:off x="238899" y="1707780"/>
              <a:ext cx="522868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4340">
                      <a:extLst>
                        <a:ext uri="{9D8B030D-6E8A-4147-A177-3AD203B41FA5}">
                          <a16:colId xmlns:a16="http://schemas.microsoft.com/office/drawing/2014/main" val="4225367691"/>
                        </a:ext>
                      </a:extLst>
                    </a:gridCol>
                    <a:gridCol w="2614340">
                      <a:extLst>
                        <a:ext uri="{9D8B030D-6E8A-4147-A177-3AD203B41FA5}">
                          <a16:colId xmlns:a16="http://schemas.microsoft.com/office/drawing/2014/main" val="21139583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Problem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Result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6777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MaxPool over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SAT – conflict found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8904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MaxPool over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UNSAT – no conflicts!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43835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MaxPool over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SAT – conflict found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9297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MaxPool over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UNSAT – no conflicts!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4619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B28DC1F6-69F5-4990-9993-383D4C395E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1379476"/>
                  </p:ext>
                </p:extLst>
              </p:nvPr>
            </p:nvGraphicFramePr>
            <p:xfrm>
              <a:off x="238899" y="1707780"/>
              <a:ext cx="522868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4340">
                      <a:extLst>
                        <a:ext uri="{9D8B030D-6E8A-4147-A177-3AD203B41FA5}">
                          <a16:colId xmlns:a16="http://schemas.microsoft.com/office/drawing/2014/main" val="4225367691"/>
                        </a:ext>
                      </a:extLst>
                    </a:gridCol>
                    <a:gridCol w="2614340">
                      <a:extLst>
                        <a:ext uri="{9D8B030D-6E8A-4147-A177-3AD203B41FA5}">
                          <a16:colId xmlns:a16="http://schemas.microsoft.com/office/drawing/2014/main" val="21139583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Problem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Result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6777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3" t="-108197" r="-101166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SAT – conflict found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38904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3" t="-208197" r="-10116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UNSAT – no conflicts!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43835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3" t="-308197" r="-101166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SAT – conflict found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9297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3" t="-408197" r="-10116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UNSAT – no conflicts!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4619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52F251-8113-4252-9D54-57FCCF68FADE}"/>
                  </a:ext>
                </a:extLst>
              </p:cNvPr>
              <p:cNvSpPr txBox="1"/>
              <p:nvPr/>
            </p:nvSpPr>
            <p:spPr>
              <a:xfrm>
                <a:off x="5891269" y="1371092"/>
                <a:ext cx="4948015" cy="30087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Caveat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Timing data does not include time to find read/write sets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b="1" dirty="0"/>
                  <a:t>Opportunity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These results are from modeling the specific hardware of </a:t>
                </a:r>
                <a:r>
                  <a:rPr lang="en-US" dirty="0" err="1"/>
                  <a:t>FlexASR</a:t>
                </a:r>
                <a:r>
                  <a:rPr lang="en-US" dirty="0"/>
                  <a:t>, i.e. hardware constants are concretized: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TGRP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SIZE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=16,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HGRP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SIZE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 = 16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TSTEP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SIZE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 = 16</m:t>
                      </m:r>
                    </m:oMath>
                  </m:oMathPara>
                </a14:m>
                <a:endParaRPr lang="en-US" sz="1600" b="1" dirty="0"/>
              </a:p>
              <a:p>
                <a:pPr>
                  <a:lnSpc>
                    <a:spcPct val="150000"/>
                  </a:lnSpc>
                </a:pPr>
                <a:r>
                  <a:rPr lang="en-US" sz="1600" b="1" dirty="0"/>
                  <a:t>Let’s keep these constants </a:t>
                </a:r>
                <a:r>
                  <a:rPr lang="en-US" sz="1600" b="1" dirty="0">
                    <a:solidFill>
                      <a:srgbClr val="EA4335"/>
                    </a:solidFill>
                  </a:rPr>
                  <a:t>symbolic</a:t>
                </a:r>
                <a:r>
                  <a:rPr lang="en-US" sz="1600" b="1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52F251-8113-4252-9D54-57FCCF68F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269" y="1371092"/>
                <a:ext cx="4948015" cy="30087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E3AC15-E20B-4C29-A5B9-6134ED380280}"/>
                  </a:ext>
                </a:extLst>
              </p:cNvPr>
              <p:cNvSpPr txBox="1"/>
              <p:nvPr/>
            </p:nvSpPr>
            <p:spPr>
              <a:xfrm>
                <a:off x="238900" y="4540468"/>
                <a:ext cx="5228679" cy="18158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for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nTstepGrps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600" dirty="0"/>
              </a:p>
              <a:p>
                <a:pPr marL="228600" lvl="1" indent="0">
                  <a:buNone/>
                </a:pPr>
                <a:r>
                  <a:rPr lang="en-US" sz="1600" b="1" dirty="0"/>
                  <a:t>for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nHidStateGrps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600" dirty="0"/>
              </a:p>
              <a:p>
                <a:pPr marL="457200" lvl="2" indent="0">
                  <a:buNone/>
                </a:pPr>
                <a:r>
                  <a:rPr lang="en-US" sz="1600" b="1" dirty="0"/>
                  <a:t>for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TGRP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600" dirty="0"/>
              </a:p>
              <a:p>
                <a:pPr marL="685800" lvl="3" indent="0">
                  <a:buNone/>
                </a:pPr>
                <a:r>
                  <a:rPr lang="en-US" sz="1600" b="1" dirty="0"/>
                  <a:t>for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∈[</m:t>
                    </m:r>
                    <m:r>
                      <m:rPr>
                        <m:nor/>
                      </m:rPr>
                      <a:rPr lang="en-US" sz="16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 marL="685800" lvl="3" indent="0">
                  <a:buNone/>
                </a:pP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buf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600" dirty="0"/>
                  <a:t> = max(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>
                        <a:latin typeface="Cambria Math" panose="02040503050406030204" pitchFamily="18" charset="0"/>
                      </a:rPr>
                      <m:t>buf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 2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1600" b="1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en-US" sz="1600" b="1" i="1" dirty="0">
                    <a:latin typeface="Cambria Math" panose="02040503050406030204" pitchFamily="18" charset="0"/>
                  </a:rPr>
                </a:br>
                <a:r>
                  <a:rPr lang="en-US" sz="1600" b="1" i="1" dirty="0">
                    <a:latin typeface="Cambria Math" panose="02040503050406030204" pitchFamily="18" charset="0"/>
                  </a:rPr>
                  <a:t>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>
                        <a:latin typeface="Cambria Math" panose="02040503050406030204" pitchFamily="18" charset="0"/>
                      </a:rPr>
                      <m:t>buf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 2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+1, 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E3AC15-E20B-4C29-A5B9-6134ED380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0" y="4540468"/>
                <a:ext cx="5228679" cy="1815882"/>
              </a:xfrm>
              <a:prstGeom prst="rect">
                <a:avLst/>
              </a:prstGeom>
              <a:blipFill>
                <a:blip r:embed="rId5"/>
                <a:stretch>
                  <a:fillRect l="-465" t="-667" r="-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8B53E50-987C-453E-965C-A8C10B93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0224" cy="1325563"/>
          </a:xfrm>
        </p:spPr>
        <p:txBody>
          <a:bodyPr>
            <a:normAutofit/>
          </a:bodyPr>
          <a:lstStyle/>
          <a:p>
            <a:r>
              <a:rPr lang="en-US" sz="3400" dirty="0"/>
              <a:t>Challenge Example C: How fast is the </a:t>
            </a:r>
            <a:br>
              <a:rPr lang="en-US" sz="3400" dirty="0"/>
            </a:br>
            <a:r>
              <a:rPr lang="en-US" sz="3400" dirty="0"/>
              <a:t>read-write check?</a:t>
            </a:r>
          </a:p>
        </p:txBody>
      </p:sp>
    </p:spTree>
    <p:extLst>
      <p:ext uri="{BB962C8B-B14F-4D97-AF65-F5344CB8AC3E}">
        <p14:creationId xmlns:p14="http://schemas.microsoft.com/office/powerpoint/2010/main" val="263194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>
            <a:extLst>
              <a:ext uri="{FF2B5EF4-FFF2-40B4-BE49-F238E27FC236}">
                <a16:creationId xmlns:a16="http://schemas.microsoft.com/office/drawing/2014/main" id="{9FA89B57-5991-4DA0-AE26-9997BFA0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00" y="347565"/>
            <a:ext cx="6685000" cy="616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B53E50-987C-453E-965C-A8C10B93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0224" cy="1325563"/>
          </a:xfrm>
        </p:spPr>
        <p:txBody>
          <a:bodyPr>
            <a:normAutofit/>
          </a:bodyPr>
          <a:lstStyle/>
          <a:p>
            <a:r>
              <a:rPr lang="en-US" sz="3400" dirty="0"/>
              <a:t>Challenge Example C: How fast is the </a:t>
            </a:r>
            <a:br>
              <a:rPr lang="en-US" sz="3400" dirty="0"/>
            </a:br>
            <a:r>
              <a:rPr lang="en-US" sz="3400" dirty="0"/>
              <a:t>read-write check?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3999E-D0BB-4D1A-A3F2-B71C4301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278453-D421-4C00-BD4C-FE7CC214F613}"/>
                  </a:ext>
                </a:extLst>
              </p:cNvPr>
              <p:cNvSpPr txBox="1"/>
              <p:nvPr/>
            </p:nvSpPr>
            <p:spPr>
              <a:xfrm>
                <a:off x="238900" y="4540468"/>
                <a:ext cx="5228679" cy="18158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for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nTstepGrps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600" dirty="0"/>
              </a:p>
              <a:p>
                <a:pPr marL="228600" lvl="1" indent="0">
                  <a:buNone/>
                </a:pPr>
                <a:r>
                  <a:rPr lang="en-US" sz="1600" b="1" dirty="0"/>
                  <a:t>for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nHidStateGrps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600" dirty="0"/>
              </a:p>
              <a:p>
                <a:pPr marL="457200" lvl="2" indent="0">
                  <a:buNone/>
                </a:pPr>
                <a:r>
                  <a:rPr lang="en-US" sz="1600" b="1" dirty="0"/>
                  <a:t>for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TGRP</m:t>
                        </m:r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SIZE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600" dirty="0"/>
              </a:p>
              <a:p>
                <a:pPr marL="685800" lvl="3" indent="0">
                  <a:buNone/>
                </a:pPr>
                <a:r>
                  <a:rPr lang="en-US" sz="1600" b="1" dirty="0"/>
                  <a:t>for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∈[</m:t>
                    </m:r>
                    <m:r>
                      <m:rPr>
                        <m:nor/>
                      </m:rPr>
                      <a:rPr lang="en-US" sz="16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 marL="685800" lvl="3" indent="0">
                  <a:buNone/>
                </a:pP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buf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600" dirty="0"/>
                  <a:t> = max(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>
                        <a:latin typeface="Cambria Math" panose="02040503050406030204" pitchFamily="18" charset="0"/>
                      </a:rPr>
                      <m:t>buf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 2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1600" b="1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en-US" sz="1600" b="1" i="1" dirty="0">
                    <a:latin typeface="Cambria Math" panose="02040503050406030204" pitchFamily="18" charset="0"/>
                  </a:rPr>
                </a:br>
                <a:r>
                  <a:rPr lang="en-US" sz="1600" b="1" i="1" dirty="0">
                    <a:latin typeface="Cambria Math" panose="02040503050406030204" pitchFamily="18" charset="0"/>
                  </a:rPr>
                  <a:t>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>
                        <a:latin typeface="Cambria Math" panose="02040503050406030204" pitchFamily="18" charset="0"/>
                      </a:rPr>
                      <m:t>buf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 2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+1, 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278453-D421-4C00-BD4C-FE7CC214F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0" y="4540468"/>
                <a:ext cx="5228679" cy="1815882"/>
              </a:xfrm>
              <a:prstGeom prst="rect">
                <a:avLst/>
              </a:prstGeom>
              <a:blipFill>
                <a:blip r:embed="rId3"/>
                <a:stretch>
                  <a:fillRect l="-465" t="-667" r="-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B96279-4629-4293-846C-FCE2C2DE0868}"/>
                  </a:ext>
                </a:extLst>
              </p:cNvPr>
              <p:cNvSpPr txBox="1"/>
              <p:nvPr/>
            </p:nvSpPr>
            <p:spPr>
              <a:xfrm>
                <a:off x="238900" y="1902033"/>
                <a:ext cx="522867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EA4335"/>
                    </a:solidFill>
                  </a:rPr>
                  <a:t>Hardware constants kept symbolic:</a:t>
                </a:r>
              </a:p>
              <a:p>
                <a:r>
                  <a:rPr lang="en-US" sz="2400" dirty="0"/>
                  <a:t>Models families of accelerator designs!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Checking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loop might be improved with better invariants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Future work: modeling using CHCs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B96279-4629-4293-846C-FCE2C2DE0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0" y="1902033"/>
                <a:ext cx="5228679" cy="2246769"/>
              </a:xfrm>
              <a:prstGeom prst="rect">
                <a:avLst/>
              </a:prstGeom>
              <a:blipFill>
                <a:blip r:embed="rId4"/>
                <a:stretch>
                  <a:fillRect l="-1748" t="-2168" r="-2448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66A5F2-53FF-4BAA-8956-C3C4AAA7B2E9}"/>
              </a:ext>
            </a:extLst>
          </p:cNvPr>
          <p:cNvCxnSpPr/>
          <p:nvPr/>
        </p:nvCxnSpPr>
        <p:spPr>
          <a:xfrm flipV="1">
            <a:off x="8434699" y="1128045"/>
            <a:ext cx="0" cy="562643"/>
          </a:xfrm>
          <a:prstGeom prst="straightConnector1">
            <a:avLst/>
          </a:prstGeom>
          <a:ln w="38100">
            <a:solidFill>
              <a:srgbClr val="EA433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EA8B0A8-3E4A-4843-AD15-9D2F5A3FA603}"/>
              </a:ext>
            </a:extLst>
          </p:cNvPr>
          <p:cNvSpPr txBox="1"/>
          <p:nvPr/>
        </p:nvSpPr>
        <p:spPr>
          <a:xfrm>
            <a:off x="8268768" y="1690688"/>
            <a:ext cx="68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A4335"/>
                </a:solidFill>
              </a:rPr>
              <a:t>156s</a:t>
            </a:r>
          </a:p>
        </p:txBody>
      </p:sp>
    </p:spTree>
    <p:extLst>
      <p:ext uri="{BB962C8B-B14F-4D97-AF65-F5344CB8AC3E}">
        <p14:creationId xmlns:p14="http://schemas.microsoft.com/office/powerpoint/2010/main" val="12262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623086" y="2102271"/>
            <a:ext cx="467314" cy="2130631"/>
            <a:chOff x="623086" y="2016813"/>
            <a:chExt cx="467314" cy="2130631"/>
          </a:xfrm>
        </p:grpSpPr>
        <p:pic>
          <p:nvPicPr>
            <p:cNvPr id="103" name="Google Shape;103;p3"/>
            <p:cNvPicPr preferRelativeResize="0"/>
            <p:nvPr/>
          </p:nvPicPr>
          <p:blipFill rotWithShape="1">
            <a:blip r:embed="rId3">
              <a:alphaModFix/>
            </a:blip>
            <a:srcRect l="13102" t="14772" r="14330" b="13023"/>
            <a:stretch/>
          </p:blipFill>
          <p:spPr>
            <a:xfrm>
              <a:off x="623087" y="2016813"/>
              <a:ext cx="457201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3" descr="PyTorch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3086" y="2579209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3" descr="Keras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3200" y="314160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3"/>
            <p:cNvPicPr preferRelativeResize="0"/>
            <p:nvPr/>
          </p:nvPicPr>
          <p:blipFill rotWithShape="1">
            <a:blip r:embed="rId6">
              <a:alphaModFix/>
            </a:blip>
            <a:srcRect r="73385"/>
            <a:stretch/>
          </p:blipFill>
          <p:spPr>
            <a:xfrm>
              <a:off x="623086" y="3705462"/>
              <a:ext cx="457200" cy="4419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3" descr="CUDA"/>
          <p:cNvPicPr preferRelativeResize="0"/>
          <p:nvPr/>
        </p:nvPicPr>
        <p:blipFill rotWithShape="1">
          <a:blip r:embed="rId7">
            <a:alphaModFix/>
          </a:blip>
          <a:srcRect l="2255" t="21104" r="1905" b="21235"/>
          <a:stretch/>
        </p:blipFill>
        <p:spPr>
          <a:xfrm>
            <a:off x="10421438" y="2626734"/>
            <a:ext cx="822960" cy="49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21438" y="2207427"/>
            <a:ext cx="822960" cy="25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11469453" y="2102271"/>
            <a:ext cx="130681" cy="1037438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11;p3"/>
          <p:cNvSpPr txBox="1"/>
          <p:nvPr/>
        </p:nvSpPr>
        <p:spPr>
          <a:xfrm rot="5400000">
            <a:off x="11000123" y="2574774"/>
            <a:ext cx="1031059" cy="9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25" rIns="91425" bIns="91425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General purpose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10347960" y="4223438"/>
            <a:ext cx="1005840" cy="3657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NVDLA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0347960" y="3350007"/>
            <a:ext cx="1005840" cy="3657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FlexASR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10347960" y="3784418"/>
            <a:ext cx="1005840" cy="3657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HLSCNN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10347960" y="4656812"/>
            <a:ext cx="1005840" cy="3657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VTA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1469453" y="3272782"/>
            <a:ext cx="130681" cy="1828800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17;p3"/>
          <p:cNvSpPr txBox="1"/>
          <p:nvPr/>
        </p:nvSpPr>
        <p:spPr>
          <a:xfrm rot="5400000">
            <a:off x="10717283" y="4034012"/>
            <a:ext cx="1822421" cy="9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25" rIns="91425" bIns="91425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Application specific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-596" y="1237721"/>
            <a:ext cx="1940863" cy="5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Applications provided in different DSLs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9947944" y="1398332"/>
            <a:ext cx="1940863" cy="5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Heterogeneous hardware backends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8007081" y="1400510"/>
            <a:ext cx="1940863" cy="5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Executable/ runtime w/HW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8007081" y="2173226"/>
            <a:ext cx="2066185" cy="24835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; CPU instructions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CMP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r0, r1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SUBGT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r0, r0, r1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BNE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loop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; Access accel 1 (MMIO)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r2, 0xffff0000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LDR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r3, 0xffff0010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; Access accel 2 (MMIO)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r4, 0xffff0100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LDR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r5, 0xffff0110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; CPU instructions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MOV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r3, r2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SUBGT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r0, r0, r1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B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lr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44703" y="2217099"/>
            <a:ext cx="914400" cy="244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3"/>
          <p:cNvGrpSpPr/>
          <p:nvPr/>
        </p:nvGrpSpPr>
        <p:grpSpPr>
          <a:xfrm flipH="1">
            <a:off x="2354472" y="2167485"/>
            <a:ext cx="1191199" cy="1413630"/>
            <a:chOff x="2384786" y="2167432"/>
            <a:chExt cx="1191199" cy="1413630"/>
          </a:xfrm>
        </p:grpSpPr>
        <p:sp>
          <p:nvSpPr>
            <p:cNvPr id="126" name="Google Shape;126;p3"/>
            <p:cNvSpPr/>
            <p:nvPr/>
          </p:nvSpPr>
          <p:spPr>
            <a:xfrm>
              <a:off x="2831936" y="2593581"/>
              <a:ext cx="153542" cy="150590"/>
            </a:xfrm>
            <a:custGeom>
              <a:avLst/>
              <a:gdLst/>
              <a:ahLst/>
              <a:cxnLst/>
              <a:rect l="l" t="t" r="r" b="b"/>
              <a:pathLst>
                <a:path w="153542" h="150590" extrusionOk="0">
                  <a:moveTo>
                    <a:pt x="114871" y="150590"/>
                  </a:moveTo>
                  <a:cubicBezTo>
                    <a:pt x="127219" y="145815"/>
                    <a:pt x="140307" y="143236"/>
                    <a:pt x="153543" y="142970"/>
                  </a:cubicBezTo>
                  <a:cubicBezTo>
                    <a:pt x="124172" y="79134"/>
                    <a:pt x="72428" y="28271"/>
                    <a:pt x="8096" y="0"/>
                  </a:cubicBezTo>
                  <a:cubicBezTo>
                    <a:pt x="7633" y="13074"/>
                    <a:pt x="4894" y="25967"/>
                    <a:pt x="0" y="38100"/>
                  </a:cubicBezTo>
                  <a:cubicBezTo>
                    <a:pt x="49672" y="61868"/>
                    <a:pt x="90068" y="101427"/>
                    <a:pt x="114871" y="150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65986" y="2593581"/>
              <a:ext cx="153828" cy="150590"/>
            </a:xfrm>
            <a:custGeom>
              <a:avLst/>
              <a:gdLst/>
              <a:ahLst/>
              <a:cxnLst/>
              <a:rect l="l" t="t" r="r" b="b"/>
              <a:pathLst>
                <a:path w="153828" h="150590" extrusionOk="0">
                  <a:moveTo>
                    <a:pt x="0" y="142970"/>
                  </a:moveTo>
                  <a:cubicBezTo>
                    <a:pt x="13236" y="143236"/>
                    <a:pt x="26324" y="145815"/>
                    <a:pt x="38672" y="150590"/>
                  </a:cubicBezTo>
                  <a:cubicBezTo>
                    <a:pt x="63548" y="101380"/>
                    <a:pt x="104050" y="61816"/>
                    <a:pt x="153829" y="38100"/>
                  </a:cubicBezTo>
                  <a:cubicBezTo>
                    <a:pt x="148935" y="25967"/>
                    <a:pt x="146195" y="13074"/>
                    <a:pt x="145733" y="0"/>
                  </a:cubicBezTo>
                  <a:cubicBezTo>
                    <a:pt x="81294" y="28214"/>
                    <a:pt x="29442" y="79083"/>
                    <a:pt x="0" y="1429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834603" y="2958770"/>
              <a:ext cx="155352" cy="158686"/>
            </a:xfrm>
            <a:custGeom>
              <a:avLst/>
              <a:gdLst/>
              <a:ahLst/>
              <a:cxnLst/>
              <a:rect l="l" t="t" r="r" b="b"/>
              <a:pathLst>
                <a:path w="155352" h="158686" extrusionOk="0">
                  <a:moveTo>
                    <a:pt x="116110" y="0"/>
                  </a:moveTo>
                  <a:cubicBezTo>
                    <a:pt x="92201" y="51848"/>
                    <a:pt x="51212" y="93915"/>
                    <a:pt x="0" y="119158"/>
                  </a:cubicBezTo>
                  <a:cubicBezTo>
                    <a:pt x="3607" y="130393"/>
                    <a:pt x="5439" y="142123"/>
                    <a:pt x="5429" y="153924"/>
                  </a:cubicBezTo>
                  <a:cubicBezTo>
                    <a:pt x="5429" y="155543"/>
                    <a:pt x="5429" y="157067"/>
                    <a:pt x="5429" y="158687"/>
                  </a:cubicBezTo>
                  <a:cubicBezTo>
                    <a:pt x="73126" y="129032"/>
                    <a:pt x="126812" y="74460"/>
                    <a:pt x="155353" y="6286"/>
                  </a:cubicBezTo>
                  <a:lnTo>
                    <a:pt x="153067" y="6286"/>
                  </a:lnTo>
                  <a:cubicBezTo>
                    <a:pt x="140484" y="6261"/>
                    <a:pt x="127993" y="4136"/>
                    <a:pt x="116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461795" y="2958770"/>
              <a:ext cx="155066" cy="158686"/>
            </a:xfrm>
            <a:custGeom>
              <a:avLst/>
              <a:gdLst/>
              <a:ahLst/>
              <a:cxnLst/>
              <a:rect l="l" t="t" r="r" b="b"/>
              <a:pathLst>
                <a:path w="155066" h="158686" extrusionOk="0">
                  <a:moveTo>
                    <a:pt x="38957" y="0"/>
                  </a:moveTo>
                  <a:cubicBezTo>
                    <a:pt x="27074" y="4136"/>
                    <a:pt x="14583" y="6261"/>
                    <a:pt x="2000" y="6286"/>
                  </a:cubicBezTo>
                  <a:lnTo>
                    <a:pt x="0" y="6286"/>
                  </a:lnTo>
                  <a:cubicBezTo>
                    <a:pt x="28473" y="74407"/>
                    <a:pt x="82048" y="128972"/>
                    <a:pt x="149638" y="158687"/>
                  </a:cubicBezTo>
                  <a:cubicBezTo>
                    <a:pt x="149638" y="157067"/>
                    <a:pt x="149638" y="155543"/>
                    <a:pt x="149638" y="153924"/>
                  </a:cubicBezTo>
                  <a:cubicBezTo>
                    <a:pt x="149628" y="142123"/>
                    <a:pt x="151460" y="130393"/>
                    <a:pt x="155067" y="119158"/>
                  </a:cubicBezTo>
                  <a:cubicBezTo>
                    <a:pt x="103855" y="93915"/>
                    <a:pt x="62866" y="51848"/>
                    <a:pt x="38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387595" y="277455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911470" y="277455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649533" y="3036494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649533" y="251261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84786" y="2167432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911470" y="2167432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833794" y="2359552"/>
              <a:ext cx="155352" cy="158686"/>
            </a:xfrm>
            <a:custGeom>
              <a:avLst/>
              <a:gdLst/>
              <a:ahLst/>
              <a:cxnLst/>
              <a:rect l="l" t="t" r="r" b="b"/>
              <a:pathLst>
                <a:path w="155352" h="158686" extrusionOk="0">
                  <a:moveTo>
                    <a:pt x="116110" y="0"/>
                  </a:moveTo>
                  <a:cubicBezTo>
                    <a:pt x="92201" y="51848"/>
                    <a:pt x="51212" y="93915"/>
                    <a:pt x="0" y="119158"/>
                  </a:cubicBezTo>
                  <a:cubicBezTo>
                    <a:pt x="3607" y="130393"/>
                    <a:pt x="5439" y="142123"/>
                    <a:pt x="5429" y="153924"/>
                  </a:cubicBezTo>
                  <a:cubicBezTo>
                    <a:pt x="5429" y="155543"/>
                    <a:pt x="5429" y="157067"/>
                    <a:pt x="5429" y="158687"/>
                  </a:cubicBezTo>
                  <a:cubicBezTo>
                    <a:pt x="73126" y="129032"/>
                    <a:pt x="126812" y="74460"/>
                    <a:pt x="155353" y="6286"/>
                  </a:cubicBezTo>
                  <a:lnTo>
                    <a:pt x="153067" y="6286"/>
                  </a:lnTo>
                  <a:cubicBezTo>
                    <a:pt x="140484" y="6261"/>
                    <a:pt x="127993" y="4136"/>
                    <a:pt x="116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60986" y="2359552"/>
              <a:ext cx="155066" cy="158686"/>
            </a:xfrm>
            <a:custGeom>
              <a:avLst/>
              <a:gdLst/>
              <a:ahLst/>
              <a:cxnLst/>
              <a:rect l="l" t="t" r="r" b="b"/>
              <a:pathLst>
                <a:path w="155066" h="158686" extrusionOk="0">
                  <a:moveTo>
                    <a:pt x="38957" y="0"/>
                  </a:moveTo>
                  <a:cubicBezTo>
                    <a:pt x="27074" y="4136"/>
                    <a:pt x="14583" y="6261"/>
                    <a:pt x="2000" y="6286"/>
                  </a:cubicBezTo>
                  <a:lnTo>
                    <a:pt x="0" y="6286"/>
                  </a:lnTo>
                  <a:cubicBezTo>
                    <a:pt x="28473" y="74407"/>
                    <a:pt x="82048" y="128972"/>
                    <a:pt x="149638" y="158687"/>
                  </a:cubicBezTo>
                  <a:cubicBezTo>
                    <a:pt x="149638" y="157067"/>
                    <a:pt x="149638" y="155543"/>
                    <a:pt x="149638" y="153924"/>
                  </a:cubicBezTo>
                  <a:cubicBezTo>
                    <a:pt x="149628" y="142123"/>
                    <a:pt x="151460" y="130393"/>
                    <a:pt x="155067" y="119158"/>
                  </a:cubicBezTo>
                  <a:cubicBezTo>
                    <a:pt x="103855" y="93915"/>
                    <a:pt x="62866" y="51848"/>
                    <a:pt x="38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-1956939">
              <a:off x="3079506" y="2761522"/>
              <a:ext cx="179832" cy="290512"/>
            </a:xfrm>
            <a:custGeom>
              <a:avLst/>
              <a:gdLst/>
              <a:ahLst/>
              <a:cxnLst/>
              <a:rect l="l" t="t" r="r" b="b"/>
              <a:pathLst>
                <a:path w="179832" h="290512" extrusionOk="0">
                  <a:moveTo>
                    <a:pt x="38957" y="281464"/>
                  </a:moveTo>
                  <a:cubicBezTo>
                    <a:pt x="38100" y="274987"/>
                    <a:pt x="38100" y="268510"/>
                    <a:pt x="38100" y="261938"/>
                  </a:cubicBezTo>
                  <a:cubicBezTo>
                    <a:pt x="38108" y="166202"/>
                    <a:pt x="93295" y="79045"/>
                    <a:pt x="179832" y="38100"/>
                  </a:cubicBezTo>
                  <a:cubicBezTo>
                    <a:pt x="174938" y="25967"/>
                    <a:pt x="172199" y="13074"/>
                    <a:pt x="171736" y="0"/>
                  </a:cubicBezTo>
                  <a:cubicBezTo>
                    <a:pt x="67474" y="45368"/>
                    <a:pt x="32" y="148234"/>
                    <a:pt x="0" y="261938"/>
                  </a:cubicBezTo>
                  <a:cubicBezTo>
                    <a:pt x="0" y="271653"/>
                    <a:pt x="476" y="281178"/>
                    <a:pt x="1429" y="290513"/>
                  </a:cubicBezTo>
                  <a:cubicBezTo>
                    <a:pt x="13325" y="285359"/>
                    <a:pt x="26020" y="282299"/>
                    <a:pt x="38957" y="2814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 rot="1797402">
              <a:off x="3335900" y="2764812"/>
              <a:ext cx="179546" cy="290512"/>
            </a:xfrm>
            <a:custGeom>
              <a:avLst/>
              <a:gdLst/>
              <a:ahLst/>
              <a:cxnLst/>
              <a:rect l="l" t="t" r="r" b="b"/>
              <a:pathLst>
                <a:path w="179546" h="290512" extrusionOk="0">
                  <a:moveTo>
                    <a:pt x="141446" y="261938"/>
                  </a:moveTo>
                  <a:cubicBezTo>
                    <a:pt x="141446" y="268510"/>
                    <a:pt x="141446" y="274987"/>
                    <a:pt x="140589" y="280988"/>
                  </a:cubicBezTo>
                  <a:cubicBezTo>
                    <a:pt x="153554" y="281973"/>
                    <a:pt x="166251" y="285196"/>
                    <a:pt x="178117" y="290513"/>
                  </a:cubicBezTo>
                  <a:cubicBezTo>
                    <a:pt x="179070" y="280988"/>
                    <a:pt x="179546" y="271463"/>
                    <a:pt x="179546" y="261938"/>
                  </a:cubicBezTo>
                  <a:cubicBezTo>
                    <a:pt x="179563" y="148301"/>
                    <a:pt x="112245" y="45454"/>
                    <a:pt x="8096" y="0"/>
                  </a:cubicBezTo>
                  <a:cubicBezTo>
                    <a:pt x="7633" y="13074"/>
                    <a:pt x="4894" y="25967"/>
                    <a:pt x="0" y="38100"/>
                  </a:cubicBezTo>
                  <a:cubicBezTo>
                    <a:pt x="86426" y="79128"/>
                    <a:pt x="141491" y="166267"/>
                    <a:pt x="141446" y="261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223762" y="260541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223762" y="303126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3620217">
              <a:off x="2738669" y="3208514"/>
              <a:ext cx="179832" cy="290512"/>
            </a:xfrm>
            <a:custGeom>
              <a:avLst/>
              <a:gdLst/>
              <a:ahLst/>
              <a:cxnLst/>
              <a:rect l="l" t="t" r="r" b="b"/>
              <a:pathLst>
                <a:path w="179832" h="290512" extrusionOk="0">
                  <a:moveTo>
                    <a:pt x="38957" y="281464"/>
                  </a:moveTo>
                  <a:cubicBezTo>
                    <a:pt x="38100" y="274987"/>
                    <a:pt x="38100" y="268510"/>
                    <a:pt x="38100" y="261938"/>
                  </a:cubicBezTo>
                  <a:cubicBezTo>
                    <a:pt x="38108" y="166202"/>
                    <a:pt x="93295" y="79045"/>
                    <a:pt x="179832" y="38100"/>
                  </a:cubicBezTo>
                  <a:cubicBezTo>
                    <a:pt x="174938" y="25967"/>
                    <a:pt x="172199" y="13074"/>
                    <a:pt x="171736" y="0"/>
                  </a:cubicBezTo>
                  <a:cubicBezTo>
                    <a:pt x="67474" y="45368"/>
                    <a:pt x="32" y="148234"/>
                    <a:pt x="0" y="261938"/>
                  </a:cubicBezTo>
                  <a:cubicBezTo>
                    <a:pt x="0" y="271653"/>
                    <a:pt x="476" y="281178"/>
                    <a:pt x="1429" y="290513"/>
                  </a:cubicBezTo>
                  <a:cubicBezTo>
                    <a:pt x="13325" y="285359"/>
                    <a:pt x="26020" y="282299"/>
                    <a:pt x="38957" y="2814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942177" y="3428662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 rot="3612773">
              <a:off x="3115555" y="3217819"/>
              <a:ext cx="179546" cy="290512"/>
            </a:xfrm>
            <a:custGeom>
              <a:avLst/>
              <a:gdLst/>
              <a:ahLst/>
              <a:cxnLst/>
              <a:rect l="l" t="t" r="r" b="b"/>
              <a:pathLst>
                <a:path w="179546" h="290512" extrusionOk="0">
                  <a:moveTo>
                    <a:pt x="141446" y="261938"/>
                  </a:moveTo>
                  <a:cubicBezTo>
                    <a:pt x="141446" y="268510"/>
                    <a:pt x="141446" y="274987"/>
                    <a:pt x="140589" y="280988"/>
                  </a:cubicBezTo>
                  <a:cubicBezTo>
                    <a:pt x="153554" y="281973"/>
                    <a:pt x="166251" y="285196"/>
                    <a:pt x="178117" y="290513"/>
                  </a:cubicBezTo>
                  <a:cubicBezTo>
                    <a:pt x="179070" y="280988"/>
                    <a:pt x="179546" y="271463"/>
                    <a:pt x="179546" y="261938"/>
                  </a:cubicBezTo>
                  <a:cubicBezTo>
                    <a:pt x="179563" y="148301"/>
                    <a:pt x="112245" y="45454"/>
                    <a:pt x="8096" y="0"/>
                  </a:cubicBezTo>
                  <a:cubicBezTo>
                    <a:pt x="7633" y="13074"/>
                    <a:pt x="4894" y="25967"/>
                    <a:pt x="0" y="38100"/>
                  </a:cubicBezTo>
                  <a:cubicBezTo>
                    <a:pt x="86426" y="79128"/>
                    <a:pt x="141491" y="166267"/>
                    <a:pt x="141446" y="261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3"/>
          <p:cNvSpPr txBox="1"/>
          <p:nvPr/>
        </p:nvSpPr>
        <p:spPr>
          <a:xfrm>
            <a:off x="2147862" y="5061665"/>
            <a:ext cx="75242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Instruction Level Abstraction (ILA) model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Clr>
                <a:prstClr val="black"/>
              </a:buClr>
              <a:buSzPts val="1400"/>
              <a:buFont typeface="Arial"/>
              <a:buChar char="•"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Instructions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are commands at the MMIO interface of accelerators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Clr>
                <a:prstClr val="black"/>
              </a:buClr>
              <a:buSzPts val="1400"/>
              <a:buFont typeface="Arial"/>
              <a:buChar char="•"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Verified lifting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of hardware operations</a:t>
            </a:r>
          </a:p>
        </p:txBody>
      </p:sp>
      <p:sp>
        <p:nvSpPr>
          <p:cNvPr id="2" name="Notched Right Arrow 1">
            <a:extLst>
              <a:ext uri="{FF2B5EF4-FFF2-40B4-BE49-F238E27FC236}">
                <a16:creationId xmlns:a16="http://schemas.microsoft.com/office/drawing/2014/main" id="{BAAE2192-B709-1B43-A53F-9619BC786129}"/>
              </a:ext>
            </a:extLst>
          </p:cNvPr>
          <p:cNvSpPr/>
          <p:nvPr/>
        </p:nvSpPr>
        <p:spPr>
          <a:xfrm>
            <a:off x="4233113" y="2465227"/>
            <a:ext cx="3199740" cy="612420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Google Shape;101;p3">
            <a:extLst>
              <a:ext uri="{FF2B5EF4-FFF2-40B4-BE49-F238E27FC236}">
                <a16:creationId xmlns:a16="http://schemas.microsoft.com/office/drawing/2014/main" id="{90F8F6EE-C397-FC47-827F-7396221468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165" y="122541"/>
            <a:ext cx="10887635" cy="96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600" b="0" dirty="0">
                <a:solidFill>
                  <a:schemeClr val="tx1"/>
                </a:solidFill>
                <a:latin typeface="+mj-lt"/>
              </a:rPr>
              <a:t>Instruction Level Abstraction (ILA)</a:t>
            </a:r>
            <a:endParaRPr sz="36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CD03249-0613-A041-988F-F881584FF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94" y="3874103"/>
            <a:ext cx="3677327" cy="10650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Google Shape;45;p1" descr="See the source image">
            <a:extLst>
              <a:ext uri="{FF2B5EF4-FFF2-40B4-BE49-F238E27FC236}">
                <a16:creationId xmlns:a16="http://schemas.microsoft.com/office/drawing/2014/main" id="{D6B2ED69-E9D8-8542-B389-9EDE606F52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t="20439" b="20646"/>
          <a:stretch/>
        </p:blipFill>
        <p:spPr>
          <a:xfrm>
            <a:off x="7589421" y="1030547"/>
            <a:ext cx="1102409" cy="64948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124;p3">
            <a:extLst>
              <a:ext uri="{FF2B5EF4-FFF2-40B4-BE49-F238E27FC236}">
                <a16:creationId xmlns:a16="http://schemas.microsoft.com/office/drawing/2014/main" id="{11517B2F-F094-4B90-BD25-37D762D85D7A}"/>
              </a:ext>
            </a:extLst>
          </p:cNvPr>
          <p:cNvSpPr/>
          <p:nvPr/>
        </p:nvSpPr>
        <p:spPr>
          <a:xfrm>
            <a:off x="1767326" y="1228511"/>
            <a:ext cx="2174140" cy="5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defRPr/>
            </a:pPr>
            <a:r>
              <a:rPr lang="pt-BR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Compiler IR</a:t>
            </a:r>
            <a:br>
              <a:rPr lang="pt-BR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(e.g. Relay IRModule)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B50C67-739C-4558-AB8B-75CD809A1EB4}"/>
              </a:ext>
            </a:extLst>
          </p:cNvPr>
          <p:cNvSpPr/>
          <p:nvPr/>
        </p:nvSpPr>
        <p:spPr>
          <a:xfrm>
            <a:off x="1410621" y="6251382"/>
            <a:ext cx="8998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Huang, Bo-Yuan, et al. "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ILAng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: a modeling and verification platform for SoCs using instruction-level abstractions." 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International Conference on Tools and Algorithms for the Construction and Analysis of Systems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. Springer, Cham, 2019.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0317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D7AC-EB32-483E-B4A7-0099B74A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example: </a:t>
            </a:r>
            <a:r>
              <a:rPr lang="en-US" dirty="0" err="1"/>
              <a:t>FlexASR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AF7F79-3E00-4111-8687-8CD89CCF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40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360407-514E-4FEA-86A0-7F2EF915E53E}"/>
              </a:ext>
            </a:extLst>
          </p:cNvPr>
          <p:cNvGrpSpPr/>
          <p:nvPr/>
        </p:nvGrpSpPr>
        <p:grpSpPr>
          <a:xfrm>
            <a:off x="1041400" y="1470376"/>
            <a:ext cx="10312400" cy="4750686"/>
            <a:chOff x="1041400" y="1648176"/>
            <a:chExt cx="10312400" cy="47506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C3B12CA-FD10-48D6-93BA-F0F8F0DFF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400" y="1648176"/>
              <a:ext cx="10312400" cy="475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A30BDCD-DEBB-4C71-B883-EEC6B24BD121}"/>
                </a:ext>
              </a:extLst>
            </p:cNvPr>
            <p:cNvSpPr/>
            <p:nvPr/>
          </p:nvSpPr>
          <p:spPr>
            <a:xfrm>
              <a:off x="1041400" y="4385734"/>
              <a:ext cx="4030135" cy="482599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ECEE9D9-D53F-4D8F-81E7-A5DDC30336E9}"/>
                </a:ext>
              </a:extLst>
            </p:cNvPr>
            <p:cNvSpPr/>
            <p:nvPr/>
          </p:nvSpPr>
          <p:spPr>
            <a:xfrm>
              <a:off x="2937932" y="2214653"/>
              <a:ext cx="5037669" cy="85028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E483B99-6B29-4FB4-98FC-FF198251A351}"/>
                </a:ext>
              </a:extLst>
            </p:cNvPr>
            <p:cNvSpPr/>
            <p:nvPr/>
          </p:nvSpPr>
          <p:spPr>
            <a:xfrm>
              <a:off x="7629769" y="5327298"/>
              <a:ext cx="1756833" cy="375053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E32A94-F109-4ECB-97EF-8A218CC1F866}"/>
              </a:ext>
            </a:extLst>
          </p:cNvPr>
          <p:cNvGrpSpPr/>
          <p:nvPr/>
        </p:nvGrpSpPr>
        <p:grpSpPr>
          <a:xfrm>
            <a:off x="3649133" y="2061463"/>
            <a:ext cx="4665134" cy="2972142"/>
            <a:chOff x="4072466" y="2484966"/>
            <a:chExt cx="4199467" cy="26754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xplosion: 14 Points 5">
              <a:extLst>
                <a:ext uri="{FF2B5EF4-FFF2-40B4-BE49-F238E27FC236}">
                  <a16:creationId xmlns:a16="http://schemas.microsoft.com/office/drawing/2014/main" id="{94F4552C-544B-4E5C-8F64-D39011B47C63}"/>
                </a:ext>
              </a:extLst>
            </p:cNvPr>
            <p:cNvSpPr/>
            <p:nvPr/>
          </p:nvSpPr>
          <p:spPr>
            <a:xfrm>
              <a:off x="4072466" y="2484966"/>
              <a:ext cx="4199467" cy="2675467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5B7B97-4007-4C66-B633-844D0862A310}"/>
                </a:ext>
              </a:extLst>
            </p:cNvPr>
            <p:cNvSpPr txBox="1"/>
            <p:nvPr/>
          </p:nvSpPr>
          <p:spPr>
            <a:xfrm rot="19845996">
              <a:off x="4487334" y="3491775"/>
              <a:ext cx="28651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Modeled!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0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FACE-3C4F-4AC0-84A9-C1DE734E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extending </a:t>
            </a:r>
            <a:r>
              <a:rPr lang="en-US" dirty="0" err="1"/>
              <a:t>ILAng</a:t>
            </a:r>
            <a:r>
              <a:rPr lang="en-US" dirty="0"/>
              <a:t>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C1470C-C892-4992-8A34-0FFE843213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Extension to </a:t>
                </a:r>
                <a:r>
                  <a:rPr lang="en-US" b="1" dirty="0" err="1"/>
                  <a:t>ILAng</a:t>
                </a:r>
                <a:r>
                  <a:rPr lang="en-US" b="1" dirty="0"/>
                  <a:t> is partially implemented:</a:t>
                </a:r>
              </a:p>
              <a:p>
                <a:r>
                  <a:rPr lang="en-US" sz="2400" dirty="0"/>
                  <a:t>Added support for vectors and records as syntactic sugar</a:t>
                </a:r>
              </a:p>
              <a:p>
                <a:r>
                  <a:rPr lang="en-US" sz="2400" dirty="0"/>
                  <a:t>Some utilities for making disjoint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2400" dirty="0"/>
                  <a:t> (write-write safety by construction)</a:t>
                </a:r>
              </a:p>
              <a:p>
                <a:r>
                  <a:rPr lang="en-US" sz="2400" dirty="0"/>
                  <a:t>Preliminary read-write check implemented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Further improvements:</a:t>
                </a:r>
              </a:p>
              <a:p>
                <a:r>
                  <a:rPr lang="en-US" sz="2400" dirty="0"/>
                  <a:t>Vectors/records should be part of expressions</a:t>
                </a:r>
              </a:p>
              <a:p>
                <a:r>
                  <a:rPr lang="en-US" sz="2400" dirty="0"/>
                  <a:t>Integrate read-write check with </a:t>
                </a:r>
                <a:r>
                  <a:rPr lang="en-US" sz="2400" dirty="0" err="1"/>
                  <a:t>ILAng</a:t>
                </a:r>
                <a:r>
                  <a:rPr lang="en-US" sz="2400" dirty="0"/>
                  <a:t> models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C1470C-C892-4992-8A34-0FFE84321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8F9C-EC75-4876-B02E-348A3DFA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16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69E2-0581-4F20-B6EA-EF02B3B1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9D3B8-1678-4316-AC19-D0573EFB5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How do we extend ILA to model data-parallelism in accelerators?</a:t>
            </a:r>
          </a:p>
          <a:p>
            <a:pPr marL="0" indent="0">
              <a:buNone/>
            </a:pPr>
            <a:r>
              <a:rPr lang="en-US" dirty="0"/>
              <a:t>Use SIMD instructions to encapsulate the data-parallel portion!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Can we maintain the view of sequential abstractions (to ease verification)?</a:t>
            </a:r>
          </a:p>
          <a:p>
            <a:pPr marL="0" indent="0">
              <a:buNone/>
            </a:pPr>
            <a:r>
              <a:rPr lang="en-US" dirty="0"/>
              <a:t>Yes, by ensuring conflict-freedom!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Next question:</a:t>
            </a:r>
            <a:r>
              <a:rPr lang="en-US" dirty="0"/>
              <a:t> we have an abstraction, what can we do with it?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6AA97-6F8D-4CF1-947A-83B0B972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3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819B-04D8-4903-B4A0-D1EE54F1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FD9FD-FBF7-486F-B6C9-06127C27A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Background: Instruction Level Abstraction (ILA)</a:t>
            </a:r>
          </a:p>
          <a:p>
            <a:pPr marL="0" indent="0">
              <a:buNone/>
            </a:pPr>
            <a:r>
              <a:rPr lang="en-US" dirty="0"/>
              <a:t>SIMD (Single Instruction, Multiple Data) Instructions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Nested SIMD Instructions, SIMD Transformations</a:t>
            </a:r>
          </a:p>
          <a:p>
            <a:pPr marL="0" indent="0">
              <a:buNone/>
            </a:pPr>
            <a:r>
              <a:rPr lang="en-US" dirty="0"/>
              <a:t>Key Points</a:t>
            </a:r>
          </a:p>
          <a:p>
            <a:pPr marL="0" indent="0">
              <a:buNone/>
            </a:pPr>
            <a:r>
              <a:rPr lang="en-US" dirty="0"/>
              <a:t>Related Work</a:t>
            </a:r>
          </a:p>
          <a:p>
            <a:pPr marL="0" indent="0">
              <a:buNone/>
            </a:pPr>
            <a:r>
              <a:rPr lang="en-US" dirty="0"/>
              <a:t>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C9AEF-7334-451B-B684-C875A3C9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82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3778-0CF4-4AEF-AD88-75AFAA79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SIMD Instructions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0C6563-AEC3-4C91-BB25-541656CC89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0182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Definition of a data atom instruction: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Just showed: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-SIMD instructions can be used like standard ILA instructions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0C6563-AEC3-4C91-BB25-541656CC8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018242"/>
              </a:xfrm>
              <a:blipFill>
                <a:blip r:embed="rId3"/>
                <a:stretch>
                  <a:fillRect l="-928" t="-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34580-2062-4A06-A615-6CFE5954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44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8765E6C-0F1C-4D9F-B028-4B6ECA3DB228}"/>
              </a:ext>
            </a:extLst>
          </p:cNvPr>
          <p:cNvSpPr/>
          <p:nvPr/>
        </p:nvSpPr>
        <p:spPr>
          <a:xfrm rot="5400000">
            <a:off x="7996489" y="1982415"/>
            <a:ext cx="143406" cy="529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AB7993-932E-4CD7-894D-966E2C5ACB48}"/>
                  </a:ext>
                </a:extLst>
              </p:cNvPr>
              <p:cNvSpPr txBox="1"/>
              <p:nvPr/>
            </p:nvSpPr>
            <p:spPr>
              <a:xfrm>
                <a:off x="7803608" y="2318702"/>
                <a:ext cx="294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A standard ILA instruction (that only writes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AB7993-932E-4CD7-894D-966E2C5AC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608" y="2318702"/>
                <a:ext cx="2946400" cy="646331"/>
              </a:xfrm>
              <a:prstGeom prst="rect">
                <a:avLst/>
              </a:prstGeom>
              <a:blipFill>
                <a:blip r:embed="rId4"/>
                <a:stretch>
                  <a:fillRect l="-165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9E1742A2-FA03-40E5-A941-8FCF3C5B6FC6}"/>
              </a:ext>
            </a:extLst>
          </p:cNvPr>
          <p:cNvGrpSpPr/>
          <p:nvPr/>
        </p:nvGrpSpPr>
        <p:grpSpPr>
          <a:xfrm>
            <a:off x="1814353" y="3723076"/>
            <a:ext cx="8563294" cy="1754440"/>
            <a:chOff x="666164" y="4039930"/>
            <a:chExt cx="10780244" cy="212035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2A2247-6FC7-4DAB-A551-C319985482E1}"/>
                </a:ext>
              </a:extLst>
            </p:cNvPr>
            <p:cNvGrpSpPr/>
            <p:nvPr/>
          </p:nvGrpSpPr>
          <p:grpSpPr>
            <a:xfrm>
              <a:off x="666164" y="4039930"/>
              <a:ext cx="3170583" cy="2120356"/>
              <a:chOff x="1123365" y="4039930"/>
              <a:chExt cx="3170583" cy="21203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A554CB0E-565F-4395-A1C2-240022F63C8D}"/>
                      </a:ext>
                    </a:extLst>
                  </p:cNvPr>
                  <p:cNvSpPr/>
                  <p:nvPr/>
                </p:nvSpPr>
                <p:spPr>
                  <a:xfrm>
                    <a:off x="3371436" y="4506389"/>
                    <a:ext cx="905579" cy="38100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A554CB0E-565F-4395-A1C2-240022F63C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1436" y="4506389"/>
                    <a:ext cx="905579" cy="3810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4341894A-C00A-44A6-B981-C761A10B4DE7}"/>
                      </a:ext>
                    </a:extLst>
                  </p:cNvPr>
                  <p:cNvSpPr/>
                  <p:nvPr/>
                </p:nvSpPr>
                <p:spPr>
                  <a:xfrm>
                    <a:off x="1123365" y="4514311"/>
                    <a:ext cx="905579" cy="38100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4341894A-C00A-44A6-B981-C761A10B4D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3365" y="4514311"/>
                    <a:ext cx="905579" cy="3810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B01FF640-68D4-4C94-B23B-25C07E13A6A5}"/>
                      </a:ext>
                    </a:extLst>
                  </p:cNvPr>
                  <p:cNvSpPr/>
                  <p:nvPr/>
                </p:nvSpPr>
                <p:spPr>
                  <a:xfrm>
                    <a:off x="2097027" y="4514311"/>
                    <a:ext cx="905579" cy="38100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B01FF640-68D4-4C94-B23B-25C07E13A6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7027" y="4514311"/>
                    <a:ext cx="905579" cy="3810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9F586C9D-7E03-4CE9-8E2F-35E5A5CB7ACF}"/>
                      </a:ext>
                    </a:extLst>
                  </p:cNvPr>
                  <p:cNvSpPr/>
                  <p:nvPr/>
                </p:nvSpPr>
                <p:spPr>
                  <a:xfrm>
                    <a:off x="3388369" y="5771363"/>
                    <a:ext cx="905579" cy="38100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9F586C9D-7E03-4CE9-8E2F-35E5A5CB7A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88369" y="5771363"/>
                    <a:ext cx="905579" cy="38100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D1C0E7B7-7A26-4BB9-BAC1-6EC9565CEDB6}"/>
                      </a:ext>
                    </a:extLst>
                  </p:cNvPr>
                  <p:cNvSpPr/>
                  <p:nvPr/>
                </p:nvSpPr>
                <p:spPr>
                  <a:xfrm>
                    <a:off x="1140298" y="5779285"/>
                    <a:ext cx="905579" cy="38100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D1C0E7B7-7A26-4BB9-BAC1-6EC9565CED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298" y="5779285"/>
                    <a:ext cx="905579" cy="38100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9AC595E5-ED8D-4143-AA7C-4ED55A1534DF}"/>
                      </a:ext>
                    </a:extLst>
                  </p:cNvPr>
                  <p:cNvSpPr/>
                  <p:nvPr/>
                </p:nvSpPr>
                <p:spPr>
                  <a:xfrm>
                    <a:off x="2113960" y="5779285"/>
                    <a:ext cx="905579" cy="38100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9AC595E5-ED8D-4143-AA7C-4ED55A1534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3960" y="5779285"/>
                    <a:ext cx="905579" cy="38100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D4C8BF49-C56B-4EEC-A223-0743DDE82438}"/>
                      </a:ext>
                    </a:extLst>
                  </p:cNvPr>
                  <p:cNvSpPr/>
                  <p:nvPr/>
                </p:nvSpPr>
                <p:spPr>
                  <a:xfrm>
                    <a:off x="3371436" y="4039930"/>
                    <a:ext cx="905579" cy="38100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D4C8BF49-C56B-4EEC-A223-0743DDE8243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1436" y="4039930"/>
                    <a:ext cx="905579" cy="38100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9700DBCF-421F-4B5E-8560-7C8518B6369B}"/>
                      </a:ext>
                    </a:extLst>
                  </p:cNvPr>
                  <p:cNvSpPr/>
                  <p:nvPr/>
                </p:nvSpPr>
                <p:spPr>
                  <a:xfrm>
                    <a:off x="1123365" y="4047852"/>
                    <a:ext cx="905579" cy="38100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9700DBCF-421F-4B5E-8560-7C8518B6369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3365" y="4047852"/>
                    <a:ext cx="905579" cy="38100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7889D67E-E3E0-4529-8702-FB2935F45F5A}"/>
                      </a:ext>
                    </a:extLst>
                  </p:cNvPr>
                  <p:cNvSpPr/>
                  <p:nvPr/>
                </p:nvSpPr>
                <p:spPr>
                  <a:xfrm>
                    <a:off x="2097027" y="4047852"/>
                    <a:ext cx="905579" cy="38100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7889D67E-E3E0-4529-8702-FB2935F45F5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7027" y="4047852"/>
                    <a:ext cx="905579" cy="38100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E829A4C7-41A5-48CF-AE95-65422F34DB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3088" y="4962513"/>
                <a:ext cx="0" cy="74903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A64301D-FB8D-4829-B021-25012407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350" y="4962513"/>
                <a:ext cx="0" cy="74903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9F87C691-191D-44A5-BFB4-315CC9B44E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0616" y="4968348"/>
                <a:ext cx="0" cy="74903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D4ABDD-5D88-4258-8423-476BC17D531D}"/>
                  </a:ext>
                </a:extLst>
              </p:cNvPr>
              <p:cNvSpPr txBox="1"/>
              <p:nvPr/>
            </p:nvSpPr>
            <p:spPr>
              <a:xfrm>
                <a:off x="3020960" y="4244187"/>
                <a:ext cx="387861" cy="371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…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582AA6-86DF-46F9-85A3-73FACB08E41B}"/>
                  </a:ext>
                </a:extLst>
              </p:cNvPr>
              <p:cNvSpPr txBox="1"/>
              <p:nvPr/>
            </p:nvSpPr>
            <p:spPr>
              <a:xfrm>
                <a:off x="3049418" y="5717384"/>
                <a:ext cx="387861" cy="371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…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04222E8-0EAD-4153-B48D-148A9EC9644E}"/>
                </a:ext>
              </a:extLst>
            </p:cNvPr>
            <p:cNvGrpSpPr/>
            <p:nvPr/>
          </p:nvGrpSpPr>
          <p:grpSpPr>
            <a:xfrm>
              <a:off x="4192633" y="4039930"/>
              <a:ext cx="3170583" cy="2120356"/>
              <a:chOff x="1123365" y="4039930"/>
              <a:chExt cx="3170583" cy="21203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6913CB8-4E4F-487B-9166-8854478BF239}"/>
                      </a:ext>
                    </a:extLst>
                  </p:cNvPr>
                  <p:cNvSpPr/>
                  <p:nvPr/>
                </p:nvSpPr>
                <p:spPr>
                  <a:xfrm>
                    <a:off x="3371436" y="4506389"/>
                    <a:ext cx="905579" cy="381001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6913CB8-4E4F-487B-9166-8854478BF23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1436" y="4506389"/>
                    <a:ext cx="905579" cy="38100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51F840B-5C74-4CDA-80FC-F1463564E3DC}"/>
                      </a:ext>
                    </a:extLst>
                  </p:cNvPr>
                  <p:cNvSpPr/>
                  <p:nvPr/>
                </p:nvSpPr>
                <p:spPr>
                  <a:xfrm>
                    <a:off x="1123365" y="4514311"/>
                    <a:ext cx="905579" cy="381001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51F840B-5C74-4CDA-80FC-F1463564E3D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3365" y="4514311"/>
                    <a:ext cx="905579" cy="38100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EA36D6BD-8EED-4BF1-ADB3-9F651837B500}"/>
                      </a:ext>
                    </a:extLst>
                  </p:cNvPr>
                  <p:cNvSpPr/>
                  <p:nvPr/>
                </p:nvSpPr>
                <p:spPr>
                  <a:xfrm>
                    <a:off x="2097027" y="4514311"/>
                    <a:ext cx="905579" cy="381001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EA36D6BD-8EED-4BF1-ADB3-9F651837B50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7027" y="4514311"/>
                    <a:ext cx="905579" cy="38100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0C9C20C-DC51-406F-820E-C562509473A8}"/>
                      </a:ext>
                    </a:extLst>
                  </p:cNvPr>
                  <p:cNvSpPr/>
                  <p:nvPr/>
                </p:nvSpPr>
                <p:spPr>
                  <a:xfrm>
                    <a:off x="3388369" y="5771363"/>
                    <a:ext cx="905579" cy="381001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0C9C20C-DC51-406F-820E-C562509473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88369" y="5771363"/>
                    <a:ext cx="905579" cy="38100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EB16507D-2E25-46BF-8FDC-426D0A992EAA}"/>
                      </a:ext>
                    </a:extLst>
                  </p:cNvPr>
                  <p:cNvSpPr/>
                  <p:nvPr/>
                </p:nvSpPr>
                <p:spPr>
                  <a:xfrm>
                    <a:off x="1140298" y="5779285"/>
                    <a:ext cx="905579" cy="381001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EB16507D-2E25-46BF-8FDC-426D0A992E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298" y="5779285"/>
                    <a:ext cx="905579" cy="381001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2AA4A201-E0AC-4EA9-9BF5-54C51BDB60CA}"/>
                      </a:ext>
                    </a:extLst>
                  </p:cNvPr>
                  <p:cNvSpPr/>
                  <p:nvPr/>
                </p:nvSpPr>
                <p:spPr>
                  <a:xfrm>
                    <a:off x="2113960" y="5779285"/>
                    <a:ext cx="905579" cy="381001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2AA4A201-E0AC-4EA9-9BF5-54C51BDB60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3960" y="5779285"/>
                    <a:ext cx="905579" cy="38100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3F3E4182-4194-4B19-8E49-2C8FF3C7D01D}"/>
                      </a:ext>
                    </a:extLst>
                  </p:cNvPr>
                  <p:cNvSpPr/>
                  <p:nvPr/>
                </p:nvSpPr>
                <p:spPr>
                  <a:xfrm>
                    <a:off x="3371436" y="4039930"/>
                    <a:ext cx="905579" cy="381001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3F3E4182-4194-4B19-8E49-2C8FF3C7D01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1436" y="4039930"/>
                    <a:ext cx="905579" cy="38100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41CFE141-999E-4626-B7A9-C2FA9ADD7C8C}"/>
                      </a:ext>
                    </a:extLst>
                  </p:cNvPr>
                  <p:cNvSpPr/>
                  <p:nvPr/>
                </p:nvSpPr>
                <p:spPr>
                  <a:xfrm>
                    <a:off x="1123365" y="4047852"/>
                    <a:ext cx="905579" cy="381001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41CFE141-999E-4626-B7A9-C2FA9ADD7C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3365" y="4047852"/>
                    <a:ext cx="905579" cy="38100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FC85D67A-951A-413C-9175-B099C872AACC}"/>
                      </a:ext>
                    </a:extLst>
                  </p:cNvPr>
                  <p:cNvSpPr/>
                  <p:nvPr/>
                </p:nvSpPr>
                <p:spPr>
                  <a:xfrm>
                    <a:off x="2097027" y="4047852"/>
                    <a:ext cx="905579" cy="381001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FC85D67A-951A-413C-9175-B099C872AAC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7027" y="4047852"/>
                    <a:ext cx="905579" cy="38100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9F2463C2-FD22-4EB9-9410-AEEAACA5B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3088" y="4962513"/>
                <a:ext cx="0" cy="74903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F4F1BE3D-79C2-4FF4-ABB6-BF08C40D63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350" y="4962513"/>
                <a:ext cx="0" cy="74903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01617CDB-E0C5-4ACE-BD5E-5854CDCB75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0616" y="4968348"/>
                <a:ext cx="0" cy="74903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E405B2-4473-4D23-B22E-7FA2CABD3B31}"/>
                  </a:ext>
                </a:extLst>
              </p:cNvPr>
              <p:cNvSpPr txBox="1"/>
              <p:nvPr/>
            </p:nvSpPr>
            <p:spPr>
              <a:xfrm>
                <a:off x="3020960" y="4244187"/>
                <a:ext cx="387861" cy="371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…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B9A7F02-E667-46D7-A8A3-1DA73AE4EA02}"/>
                  </a:ext>
                </a:extLst>
              </p:cNvPr>
              <p:cNvSpPr txBox="1"/>
              <p:nvPr/>
            </p:nvSpPr>
            <p:spPr>
              <a:xfrm>
                <a:off x="3049418" y="5717384"/>
                <a:ext cx="387861" cy="371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…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EFD588F-96FE-4E19-AF0F-184E0BC8DD17}"/>
                </a:ext>
              </a:extLst>
            </p:cNvPr>
            <p:cNvGrpSpPr/>
            <p:nvPr/>
          </p:nvGrpSpPr>
          <p:grpSpPr>
            <a:xfrm>
              <a:off x="8275825" y="4039930"/>
              <a:ext cx="3170583" cy="2120356"/>
              <a:chOff x="1123365" y="4039930"/>
              <a:chExt cx="3170583" cy="21203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0DE733F6-39AC-4320-B103-3AE098ED409C}"/>
                      </a:ext>
                    </a:extLst>
                  </p:cNvPr>
                  <p:cNvSpPr/>
                  <p:nvPr/>
                </p:nvSpPr>
                <p:spPr>
                  <a:xfrm>
                    <a:off x="3371436" y="4506389"/>
                    <a:ext cx="905579" cy="381001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0DE733F6-39AC-4320-B103-3AE098ED40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1436" y="4506389"/>
                    <a:ext cx="905579" cy="38100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CFFDD12-6BA9-4D34-9621-03271CBBE257}"/>
                      </a:ext>
                    </a:extLst>
                  </p:cNvPr>
                  <p:cNvSpPr/>
                  <p:nvPr/>
                </p:nvSpPr>
                <p:spPr>
                  <a:xfrm>
                    <a:off x="1123365" y="4514311"/>
                    <a:ext cx="905579" cy="381001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CFFDD12-6BA9-4D34-9621-03271CBBE2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3365" y="4514311"/>
                    <a:ext cx="905579" cy="381001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06533FF-486C-446F-8712-D1D491922511}"/>
                      </a:ext>
                    </a:extLst>
                  </p:cNvPr>
                  <p:cNvSpPr/>
                  <p:nvPr/>
                </p:nvSpPr>
                <p:spPr>
                  <a:xfrm>
                    <a:off x="2097027" y="4514311"/>
                    <a:ext cx="905579" cy="381001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06533FF-486C-446F-8712-D1D4919225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7027" y="4514311"/>
                    <a:ext cx="905579" cy="381001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B6D50098-76F2-430F-8100-A3E379536307}"/>
                      </a:ext>
                    </a:extLst>
                  </p:cNvPr>
                  <p:cNvSpPr/>
                  <p:nvPr/>
                </p:nvSpPr>
                <p:spPr>
                  <a:xfrm>
                    <a:off x="3388369" y="5771363"/>
                    <a:ext cx="905579" cy="381001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B6D50098-76F2-430F-8100-A3E3795363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88369" y="5771363"/>
                    <a:ext cx="905579" cy="381001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061D29F3-B851-48C8-940F-ED0AA301E8C2}"/>
                      </a:ext>
                    </a:extLst>
                  </p:cNvPr>
                  <p:cNvSpPr/>
                  <p:nvPr/>
                </p:nvSpPr>
                <p:spPr>
                  <a:xfrm>
                    <a:off x="1140298" y="5779285"/>
                    <a:ext cx="905579" cy="381001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061D29F3-B851-48C8-940F-ED0AA301E8C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298" y="5779285"/>
                    <a:ext cx="905579" cy="381001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DC358117-82A1-46DF-845C-80946C65E8DF}"/>
                      </a:ext>
                    </a:extLst>
                  </p:cNvPr>
                  <p:cNvSpPr/>
                  <p:nvPr/>
                </p:nvSpPr>
                <p:spPr>
                  <a:xfrm>
                    <a:off x="2113960" y="5779285"/>
                    <a:ext cx="905579" cy="381001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DC358117-82A1-46DF-845C-80946C65E8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3960" y="5779285"/>
                    <a:ext cx="905579" cy="38100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B8698A46-4AC9-48DE-8DCB-C72BBACE1305}"/>
                      </a:ext>
                    </a:extLst>
                  </p:cNvPr>
                  <p:cNvSpPr/>
                  <p:nvPr/>
                </p:nvSpPr>
                <p:spPr>
                  <a:xfrm>
                    <a:off x="3371436" y="4039930"/>
                    <a:ext cx="905579" cy="381001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B8698A46-4AC9-48DE-8DCB-C72BBACE13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1436" y="4039930"/>
                    <a:ext cx="905579" cy="381001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DC526631-98D6-49DE-94D1-F0D21AE6B19A}"/>
                      </a:ext>
                    </a:extLst>
                  </p:cNvPr>
                  <p:cNvSpPr/>
                  <p:nvPr/>
                </p:nvSpPr>
                <p:spPr>
                  <a:xfrm>
                    <a:off x="1123365" y="4047852"/>
                    <a:ext cx="905579" cy="381001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DC526631-98D6-49DE-94D1-F0D21AE6B19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3365" y="4047852"/>
                    <a:ext cx="905579" cy="381001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B812DE4B-A152-42DF-B484-FAC32853A74B}"/>
                      </a:ext>
                    </a:extLst>
                  </p:cNvPr>
                  <p:cNvSpPr/>
                  <p:nvPr/>
                </p:nvSpPr>
                <p:spPr>
                  <a:xfrm>
                    <a:off x="2097027" y="4047852"/>
                    <a:ext cx="905579" cy="381001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0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B812DE4B-A152-42DF-B484-FAC32853A7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7027" y="4047852"/>
                    <a:ext cx="905579" cy="381001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FE4F4B45-B2E7-465B-8A8C-528CD0ED9E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3088" y="4962513"/>
                <a:ext cx="0" cy="74903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A2CC4F93-4FCA-4F1B-AFB0-0E084ED682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350" y="4962513"/>
                <a:ext cx="0" cy="74903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DB140DD2-FADE-4F61-B19E-F7620509A3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0616" y="4968348"/>
                <a:ext cx="0" cy="74903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1F9E702-DCFB-4CEF-83A3-3AC0819E7C12}"/>
                  </a:ext>
                </a:extLst>
              </p:cNvPr>
              <p:cNvSpPr txBox="1"/>
              <p:nvPr/>
            </p:nvSpPr>
            <p:spPr>
              <a:xfrm>
                <a:off x="3020960" y="4244187"/>
                <a:ext cx="387861" cy="371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…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6ECDD48-CE02-4F95-8223-06320268CFAA}"/>
                  </a:ext>
                </a:extLst>
              </p:cNvPr>
              <p:cNvSpPr txBox="1"/>
              <p:nvPr/>
            </p:nvSpPr>
            <p:spPr>
              <a:xfrm>
                <a:off x="3049418" y="5717384"/>
                <a:ext cx="387861" cy="371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…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0D09D2E-5D88-4B34-9B1C-DF853B4004FE}"/>
                </a:ext>
              </a:extLst>
            </p:cNvPr>
            <p:cNvSpPr txBox="1"/>
            <p:nvPr/>
          </p:nvSpPr>
          <p:spPr>
            <a:xfrm>
              <a:off x="7496607" y="4967699"/>
              <a:ext cx="692218" cy="446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5C6DCFE-0B82-42AA-8C0B-80F9D254CA74}"/>
                  </a:ext>
                </a:extLst>
              </p:cNvPr>
              <p:cNvSpPr txBox="1"/>
              <p:nvPr/>
            </p:nvSpPr>
            <p:spPr>
              <a:xfrm>
                <a:off x="4332908" y="5558020"/>
                <a:ext cx="32673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data-atoms, each is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Vector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5C6DCFE-0B82-42AA-8C0B-80F9D254C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908" y="5558020"/>
                <a:ext cx="3267356" cy="369332"/>
              </a:xfrm>
              <a:prstGeom prst="rect">
                <a:avLst/>
              </a:prstGeom>
              <a:blipFill>
                <a:blip r:embed="rId3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00C2ED7-11BD-462B-84B6-ED2811EA6052}"/>
                  </a:ext>
                </a:extLst>
              </p:cNvPr>
              <p:cNvSpPr txBox="1"/>
              <p:nvPr/>
            </p:nvSpPr>
            <p:spPr>
              <a:xfrm>
                <a:off x="321249" y="4473388"/>
                <a:ext cx="17844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same operation,</a:t>
                </a:r>
                <a:br>
                  <a:rPr lang="en-US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𝒬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00C2ED7-11BD-462B-84B6-ED2811EA6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49" y="4473388"/>
                <a:ext cx="1784404" cy="646331"/>
              </a:xfrm>
              <a:prstGeom prst="rect">
                <a:avLst/>
              </a:prstGeom>
              <a:blipFill>
                <a:blip r:embed="rId33"/>
                <a:stretch>
                  <a:fillRect l="-1712" t="-5660" r="-1370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597F96C-9339-4FBE-97B7-CD2050F738DE}"/>
                  </a:ext>
                </a:extLst>
              </p:cNvPr>
              <p:cNvSpPr txBox="1"/>
              <p:nvPr/>
            </p:nvSpPr>
            <p:spPr>
              <a:xfrm>
                <a:off x="10369606" y="3792426"/>
                <a:ext cx="1487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Potentially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597F96C-9339-4FBE-97B7-CD2050F73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606" y="3792426"/>
                <a:ext cx="1487181" cy="646331"/>
              </a:xfrm>
              <a:prstGeom prst="rect">
                <a:avLst/>
              </a:prstGeom>
              <a:blipFill>
                <a:blip r:embed="rId3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B991F02-A439-4DF2-A3F5-A69CA40FEE81}"/>
                  </a:ext>
                </a:extLst>
              </p:cNvPr>
              <p:cNvSpPr txBox="1"/>
              <p:nvPr/>
            </p:nvSpPr>
            <p:spPr>
              <a:xfrm>
                <a:off x="3908679" y="6030874"/>
                <a:ext cx="5611818" cy="526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nested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𝑛𝑒𝑠𝑡𝑒𝑑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𝑛𝑒𝑠𝑡𝑒𝑑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 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B991F02-A439-4DF2-A3F5-A69CA40FE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679" y="6030874"/>
                <a:ext cx="5611818" cy="52649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52FA13-9BB9-41EE-B6A7-4691AF7CED1E}"/>
                  </a:ext>
                </a:extLst>
              </p:cNvPr>
              <p:cNvSpPr txBox="1"/>
              <p:nvPr/>
            </p:nvSpPr>
            <p:spPr>
              <a:xfrm>
                <a:off x="373153" y="6084236"/>
                <a:ext cx="3267356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52FA13-9BB9-41EE-B6A7-4691AF7CE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53" y="6084236"/>
                <a:ext cx="3267356" cy="509178"/>
              </a:xfrm>
              <a:prstGeom prst="rect">
                <a:avLst/>
              </a:prstGeom>
              <a:blipFill>
                <a:blip r:embed="rId36"/>
                <a:stretch>
                  <a:fillRect t="-3571" r="-560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8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FC0D-E180-4B71-96B4-7CBDE975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16"/>
            <a:ext cx="10515600" cy="1325563"/>
          </a:xfrm>
        </p:spPr>
        <p:txBody>
          <a:bodyPr/>
          <a:lstStyle/>
          <a:p>
            <a:r>
              <a:rPr lang="en-US" dirty="0"/>
              <a:t>SIMD Transformation: Flattening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C934B4-8878-4C1C-91C7-9D73EC5BC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93967"/>
                <a:ext cx="10515600" cy="228299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Can flatten nested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-SIMD instructions into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-SIMD instruction</a:t>
                </a:r>
              </a:p>
              <a:p>
                <a:pPr lvl="1"/>
                <a:r>
                  <a:rPr lang="en-US" dirty="0"/>
                  <a:t>Write-write safety is guaranteed by </a:t>
                </a:r>
                <a:r>
                  <a:rPr lang="en-US" dirty="0" err="1"/>
                  <a:t>disjointness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Read-write safety is guaranteed by conflict-freedom checks at each nesting level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Like this, other loop transformations can be implemented</a:t>
                </a:r>
              </a:p>
              <a:p>
                <a:pPr lvl="1"/>
                <a:r>
                  <a:rPr lang="en-US" dirty="0"/>
                  <a:t>E.g. loop reordering, loop fusion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C934B4-8878-4C1C-91C7-9D73EC5BC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93967"/>
                <a:ext cx="10515600" cy="2282996"/>
              </a:xfrm>
              <a:blipFill>
                <a:blip r:embed="rId2"/>
                <a:stretch>
                  <a:fillRect l="-928" t="-4011" b="-5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BB139-2CF6-477E-B16B-D01F88D1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45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4F0548-C866-43B5-95AE-06D56C7FC268}"/>
              </a:ext>
            </a:extLst>
          </p:cNvPr>
          <p:cNvGrpSpPr/>
          <p:nvPr/>
        </p:nvGrpSpPr>
        <p:grpSpPr>
          <a:xfrm>
            <a:off x="614034" y="1882307"/>
            <a:ext cx="2215171" cy="1543101"/>
            <a:chOff x="1123365" y="4039930"/>
            <a:chExt cx="3170583" cy="21203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87CE5B-0677-4C5D-B3C3-C25DF1C2B0BF}"/>
                    </a:ext>
                  </a:extLst>
                </p:cNvPr>
                <p:cNvSpPr/>
                <p:nvPr/>
              </p:nvSpPr>
              <p:spPr>
                <a:xfrm>
                  <a:off x="3371436" y="4506389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87CE5B-0677-4C5D-B3C3-C25DF1C2B0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1436" y="4506389"/>
                  <a:ext cx="905579" cy="38100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E0B8A4D-50F0-458A-A954-6F9ECB6DE63F}"/>
                    </a:ext>
                  </a:extLst>
                </p:cNvPr>
                <p:cNvSpPr/>
                <p:nvPr/>
              </p:nvSpPr>
              <p:spPr>
                <a:xfrm>
                  <a:off x="1123365" y="4514311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E0B8A4D-50F0-458A-A954-6F9ECB6DE6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365" y="4514311"/>
                  <a:ext cx="905579" cy="3810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76935D9-2010-4D21-AFEA-8D05EACC2B0E}"/>
                    </a:ext>
                  </a:extLst>
                </p:cNvPr>
                <p:cNvSpPr/>
                <p:nvPr/>
              </p:nvSpPr>
              <p:spPr>
                <a:xfrm>
                  <a:off x="2097027" y="4514311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76935D9-2010-4D21-AFEA-8D05EACC2B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027" y="4514311"/>
                  <a:ext cx="905579" cy="3810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223EF55-D677-4A57-AC0A-4DEC1C7BACFA}"/>
                    </a:ext>
                  </a:extLst>
                </p:cNvPr>
                <p:cNvSpPr/>
                <p:nvPr/>
              </p:nvSpPr>
              <p:spPr>
                <a:xfrm>
                  <a:off x="3388369" y="5771363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223EF55-D677-4A57-AC0A-4DEC1C7BAC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369" y="5771363"/>
                  <a:ext cx="905579" cy="3810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31345DF-EA51-4745-8D2E-23D72A753909}"/>
                    </a:ext>
                  </a:extLst>
                </p:cNvPr>
                <p:cNvSpPr/>
                <p:nvPr/>
              </p:nvSpPr>
              <p:spPr>
                <a:xfrm>
                  <a:off x="1140298" y="5779285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31345DF-EA51-4745-8D2E-23D72A7539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298" y="5779285"/>
                  <a:ext cx="905579" cy="3810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D80CB43-CA52-457C-B02A-F60E485BBF7E}"/>
                    </a:ext>
                  </a:extLst>
                </p:cNvPr>
                <p:cNvSpPr/>
                <p:nvPr/>
              </p:nvSpPr>
              <p:spPr>
                <a:xfrm>
                  <a:off x="2113960" y="5779285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D80CB43-CA52-457C-B02A-F60E485BBF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960" y="5779285"/>
                  <a:ext cx="905579" cy="3810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6422BB88-BAD3-4CF5-AC1E-264FC26BC36D}"/>
                    </a:ext>
                  </a:extLst>
                </p:cNvPr>
                <p:cNvSpPr/>
                <p:nvPr/>
              </p:nvSpPr>
              <p:spPr>
                <a:xfrm>
                  <a:off x="3371436" y="4039930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6422BB88-BAD3-4CF5-AC1E-264FC26BC3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1436" y="4039930"/>
                  <a:ext cx="905579" cy="38100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E4D3183-B2E0-46C4-969C-89C884989476}"/>
                    </a:ext>
                  </a:extLst>
                </p:cNvPr>
                <p:cNvSpPr/>
                <p:nvPr/>
              </p:nvSpPr>
              <p:spPr>
                <a:xfrm>
                  <a:off x="1123365" y="4047852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E4D3183-B2E0-46C4-969C-89C8849894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365" y="4047852"/>
                  <a:ext cx="905579" cy="38100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021E027-F383-441D-9B7A-DDEF36F5995F}"/>
                    </a:ext>
                  </a:extLst>
                </p:cNvPr>
                <p:cNvSpPr/>
                <p:nvPr/>
              </p:nvSpPr>
              <p:spPr>
                <a:xfrm>
                  <a:off x="2097027" y="4047852"/>
                  <a:ext cx="905579" cy="381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021E027-F383-441D-9B7A-DDEF36F599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027" y="4047852"/>
                  <a:ext cx="905579" cy="38100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6F8E374-7ECC-4786-B863-E6FA550EC1EE}"/>
                </a:ext>
              </a:extLst>
            </p:cNvPr>
            <p:cNvCxnSpPr>
              <a:cxnSpLocks/>
            </p:cNvCxnSpPr>
            <p:nvPr/>
          </p:nvCxnSpPr>
          <p:spPr>
            <a:xfrm>
              <a:off x="1593088" y="4962513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C8C392D-E6A4-49B0-93D6-2AD0B6E3963A}"/>
                </a:ext>
              </a:extLst>
            </p:cNvPr>
            <p:cNvCxnSpPr>
              <a:cxnSpLocks/>
            </p:cNvCxnSpPr>
            <p:nvPr/>
          </p:nvCxnSpPr>
          <p:spPr>
            <a:xfrm>
              <a:off x="2541350" y="4962513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D71403E-E1B3-49C0-8495-874755A97030}"/>
                </a:ext>
              </a:extLst>
            </p:cNvPr>
            <p:cNvCxnSpPr>
              <a:cxnSpLocks/>
            </p:cNvCxnSpPr>
            <p:nvPr/>
          </p:nvCxnSpPr>
          <p:spPr>
            <a:xfrm>
              <a:off x="3870616" y="4968348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C5134F-9945-4714-B5FC-BD0EEABB16AF}"/>
                </a:ext>
              </a:extLst>
            </p:cNvPr>
            <p:cNvSpPr txBox="1"/>
            <p:nvPr/>
          </p:nvSpPr>
          <p:spPr>
            <a:xfrm>
              <a:off x="3020961" y="4244187"/>
              <a:ext cx="415742" cy="380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191EDD3-84B3-4CF5-8BAA-C3546BC02118}"/>
                </a:ext>
              </a:extLst>
            </p:cNvPr>
            <p:cNvSpPr txBox="1"/>
            <p:nvPr/>
          </p:nvSpPr>
          <p:spPr>
            <a:xfrm>
              <a:off x="3049418" y="5717385"/>
              <a:ext cx="415742" cy="380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361D4D8-315F-45BC-8644-74A07DBF6297}"/>
              </a:ext>
            </a:extLst>
          </p:cNvPr>
          <p:cNvGrpSpPr/>
          <p:nvPr/>
        </p:nvGrpSpPr>
        <p:grpSpPr>
          <a:xfrm>
            <a:off x="3077850" y="1882307"/>
            <a:ext cx="2215171" cy="1543101"/>
            <a:chOff x="1123365" y="4039930"/>
            <a:chExt cx="3170583" cy="21203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0D6B937-16DD-480E-8D9B-B8D70D89023A}"/>
                    </a:ext>
                  </a:extLst>
                </p:cNvPr>
                <p:cNvSpPr/>
                <p:nvPr/>
              </p:nvSpPr>
              <p:spPr>
                <a:xfrm>
                  <a:off x="3371436" y="4506389"/>
                  <a:ext cx="905579" cy="381001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0D6B937-16DD-480E-8D9B-B8D70D8902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1436" y="4506389"/>
                  <a:ext cx="905579" cy="38100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A07A85C-A472-44FF-9D35-147255193CBB}"/>
                    </a:ext>
                  </a:extLst>
                </p:cNvPr>
                <p:cNvSpPr/>
                <p:nvPr/>
              </p:nvSpPr>
              <p:spPr>
                <a:xfrm>
                  <a:off x="1123365" y="4514311"/>
                  <a:ext cx="905579" cy="381001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A07A85C-A472-44FF-9D35-147255193C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365" y="4514311"/>
                  <a:ext cx="905579" cy="38100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0FE14D3-498E-4944-BEC8-4FDB2BB253DB}"/>
                    </a:ext>
                  </a:extLst>
                </p:cNvPr>
                <p:cNvSpPr/>
                <p:nvPr/>
              </p:nvSpPr>
              <p:spPr>
                <a:xfrm>
                  <a:off x="2097027" y="4514311"/>
                  <a:ext cx="905579" cy="381001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0FE14D3-498E-4944-BEC8-4FDB2BB253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027" y="4514311"/>
                  <a:ext cx="905579" cy="38100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5514895-66DC-42BD-B542-59006821A029}"/>
                    </a:ext>
                  </a:extLst>
                </p:cNvPr>
                <p:cNvSpPr/>
                <p:nvPr/>
              </p:nvSpPr>
              <p:spPr>
                <a:xfrm>
                  <a:off x="3388369" y="5771363"/>
                  <a:ext cx="905579" cy="381001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5514895-66DC-42BD-B542-59006821A0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369" y="5771363"/>
                  <a:ext cx="905579" cy="38100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FA4B9D9-BDA3-4C1B-94B2-B0AB09DDBB17}"/>
                    </a:ext>
                  </a:extLst>
                </p:cNvPr>
                <p:cNvSpPr/>
                <p:nvPr/>
              </p:nvSpPr>
              <p:spPr>
                <a:xfrm>
                  <a:off x="1140298" y="5779285"/>
                  <a:ext cx="905579" cy="381001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FA4B9D9-BDA3-4C1B-94B2-B0AB09DDBB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298" y="5779285"/>
                  <a:ext cx="905579" cy="38100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E4094F6-B452-4CE6-B74E-BE23B7C46AD8}"/>
                    </a:ext>
                  </a:extLst>
                </p:cNvPr>
                <p:cNvSpPr/>
                <p:nvPr/>
              </p:nvSpPr>
              <p:spPr>
                <a:xfrm>
                  <a:off x="2113960" y="5779285"/>
                  <a:ext cx="905579" cy="381001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E4094F6-B452-4CE6-B74E-BE23B7C46A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960" y="5779285"/>
                  <a:ext cx="905579" cy="38100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C16C8FA-76F2-439E-A28B-7A5A2895FF22}"/>
                    </a:ext>
                  </a:extLst>
                </p:cNvPr>
                <p:cNvSpPr/>
                <p:nvPr/>
              </p:nvSpPr>
              <p:spPr>
                <a:xfrm>
                  <a:off x="3371436" y="4039930"/>
                  <a:ext cx="905579" cy="381001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C16C8FA-76F2-439E-A28B-7A5A2895FF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1436" y="4039930"/>
                  <a:ext cx="905579" cy="38100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37276AE-AF72-4525-B1CF-61168977FFA6}"/>
                    </a:ext>
                  </a:extLst>
                </p:cNvPr>
                <p:cNvSpPr/>
                <p:nvPr/>
              </p:nvSpPr>
              <p:spPr>
                <a:xfrm>
                  <a:off x="1123365" y="4047852"/>
                  <a:ext cx="905579" cy="381001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37276AE-AF72-4525-B1CF-61168977FF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365" y="4047852"/>
                  <a:ext cx="905579" cy="38100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79158CB-33DE-4B5F-9DFE-57B950233F49}"/>
                    </a:ext>
                  </a:extLst>
                </p:cNvPr>
                <p:cNvSpPr/>
                <p:nvPr/>
              </p:nvSpPr>
              <p:spPr>
                <a:xfrm>
                  <a:off x="2097027" y="4047852"/>
                  <a:ext cx="905579" cy="381001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79158CB-33DE-4B5F-9DFE-57B950233F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027" y="4047852"/>
                  <a:ext cx="905579" cy="38100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EA1117E-8A2B-4BE3-B488-F0A7029C09B2}"/>
                </a:ext>
              </a:extLst>
            </p:cNvPr>
            <p:cNvCxnSpPr>
              <a:cxnSpLocks/>
            </p:cNvCxnSpPr>
            <p:nvPr/>
          </p:nvCxnSpPr>
          <p:spPr>
            <a:xfrm>
              <a:off x="1593088" y="4962513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C8ACA51-DCF1-47E9-BCA2-C9C1EDEAFBDA}"/>
                </a:ext>
              </a:extLst>
            </p:cNvPr>
            <p:cNvCxnSpPr>
              <a:cxnSpLocks/>
            </p:cNvCxnSpPr>
            <p:nvPr/>
          </p:nvCxnSpPr>
          <p:spPr>
            <a:xfrm>
              <a:off x="2541350" y="4962513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3390683-E471-411C-BFBE-20F0E8B9526E}"/>
                </a:ext>
              </a:extLst>
            </p:cNvPr>
            <p:cNvCxnSpPr>
              <a:cxnSpLocks/>
            </p:cNvCxnSpPr>
            <p:nvPr/>
          </p:nvCxnSpPr>
          <p:spPr>
            <a:xfrm>
              <a:off x="3870616" y="4968348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94D362-239D-4F22-BED9-B5B4D85CE21B}"/>
                </a:ext>
              </a:extLst>
            </p:cNvPr>
            <p:cNvSpPr txBox="1"/>
            <p:nvPr/>
          </p:nvSpPr>
          <p:spPr>
            <a:xfrm>
              <a:off x="3020961" y="4244187"/>
              <a:ext cx="415742" cy="380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9E574EC-21D2-4648-BCF4-C9B47E04C5E0}"/>
                </a:ext>
              </a:extLst>
            </p:cNvPr>
            <p:cNvSpPr txBox="1"/>
            <p:nvPr/>
          </p:nvSpPr>
          <p:spPr>
            <a:xfrm>
              <a:off x="3049418" y="5717385"/>
              <a:ext cx="415742" cy="380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A67B5E4-F3C8-4F64-BB1B-42AB169EF7C0}"/>
              </a:ext>
            </a:extLst>
          </p:cNvPr>
          <p:cNvGrpSpPr/>
          <p:nvPr/>
        </p:nvGrpSpPr>
        <p:grpSpPr>
          <a:xfrm>
            <a:off x="5631519" y="1882307"/>
            <a:ext cx="2215171" cy="1543101"/>
            <a:chOff x="1123365" y="4039930"/>
            <a:chExt cx="3170583" cy="21203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4BB9444-BEE0-4246-994F-AD7D1485B212}"/>
                    </a:ext>
                  </a:extLst>
                </p:cNvPr>
                <p:cNvSpPr/>
                <p:nvPr/>
              </p:nvSpPr>
              <p:spPr>
                <a:xfrm>
                  <a:off x="3371436" y="4506389"/>
                  <a:ext cx="905579" cy="381001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4BB9444-BEE0-4246-994F-AD7D1485B2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1436" y="4506389"/>
                  <a:ext cx="905579" cy="38100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AB6416D-CE77-4E05-B444-5F710ED86D34}"/>
                    </a:ext>
                  </a:extLst>
                </p:cNvPr>
                <p:cNvSpPr/>
                <p:nvPr/>
              </p:nvSpPr>
              <p:spPr>
                <a:xfrm>
                  <a:off x="1123365" y="4514311"/>
                  <a:ext cx="905579" cy="381001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AB6416D-CE77-4E05-B444-5F710ED86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365" y="4514311"/>
                  <a:ext cx="905579" cy="38100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C1E8B56-0BE9-425E-8588-AF66F25DDDA1}"/>
                    </a:ext>
                  </a:extLst>
                </p:cNvPr>
                <p:cNvSpPr/>
                <p:nvPr/>
              </p:nvSpPr>
              <p:spPr>
                <a:xfrm>
                  <a:off x="2097027" y="4514311"/>
                  <a:ext cx="905579" cy="381001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C1E8B56-0BE9-425E-8588-AF66F25DDD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027" y="4514311"/>
                  <a:ext cx="905579" cy="38100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190D2C6-35C4-4F69-8F72-6386708A06E0}"/>
                    </a:ext>
                  </a:extLst>
                </p:cNvPr>
                <p:cNvSpPr/>
                <p:nvPr/>
              </p:nvSpPr>
              <p:spPr>
                <a:xfrm>
                  <a:off x="3388369" y="5771363"/>
                  <a:ext cx="905579" cy="381001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190D2C6-35C4-4F69-8F72-6386708A06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369" y="5771363"/>
                  <a:ext cx="905579" cy="38100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3CB3C7-15A6-4EF7-BF68-D89406A2A9B6}"/>
                    </a:ext>
                  </a:extLst>
                </p:cNvPr>
                <p:cNvSpPr/>
                <p:nvPr/>
              </p:nvSpPr>
              <p:spPr>
                <a:xfrm>
                  <a:off x="1140298" y="5779285"/>
                  <a:ext cx="905579" cy="381001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3CB3C7-15A6-4EF7-BF68-D89406A2A9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298" y="5779285"/>
                  <a:ext cx="905579" cy="38100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6F1F894-D6A1-45E5-ACE2-0DBFDFECFDCF}"/>
                    </a:ext>
                  </a:extLst>
                </p:cNvPr>
                <p:cNvSpPr/>
                <p:nvPr/>
              </p:nvSpPr>
              <p:spPr>
                <a:xfrm>
                  <a:off x="2113960" y="5779285"/>
                  <a:ext cx="905579" cy="381001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6F1F894-D6A1-45E5-ACE2-0DBFDFECFD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960" y="5779285"/>
                  <a:ext cx="905579" cy="38100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AA27743-39BB-4E95-A1BC-3F6CBB9701DE}"/>
                    </a:ext>
                  </a:extLst>
                </p:cNvPr>
                <p:cNvSpPr/>
                <p:nvPr/>
              </p:nvSpPr>
              <p:spPr>
                <a:xfrm>
                  <a:off x="3371436" y="4039930"/>
                  <a:ext cx="905579" cy="381001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AA27743-39BB-4E95-A1BC-3F6CBB9701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1436" y="4039930"/>
                  <a:ext cx="905579" cy="38100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BB75AF9-CD8E-4CB1-A993-6AF69B9C72E4}"/>
                    </a:ext>
                  </a:extLst>
                </p:cNvPr>
                <p:cNvSpPr/>
                <p:nvPr/>
              </p:nvSpPr>
              <p:spPr>
                <a:xfrm>
                  <a:off x="1123365" y="4047852"/>
                  <a:ext cx="905579" cy="381001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BB75AF9-CD8E-4CB1-A993-6AF69B9C72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365" y="4047852"/>
                  <a:ext cx="905579" cy="381001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CD2CBE-D828-455E-9F13-01B85B2455E3}"/>
                    </a:ext>
                  </a:extLst>
                </p:cNvPr>
                <p:cNvSpPr/>
                <p:nvPr/>
              </p:nvSpPr>
              <p:spPr>
                <a:xfrm>
                  <a:off x="2097027" y="4047852"/>
                  <a:ext cx="905579" cy="381001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CD2CBE-D828-455E-9F13-01B85B2455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027" y="4047852"/>
                  <a:ext cx="905579" cy="381001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9E2DB1-C4F5-48C9-ABE4-64C82BF65E61}"/>
                </a:ext>
              </a:extLst>
            </p:cNvPr>
            <p:cNvCxnSpPr>
              <a:cxnSpLocks/>
            </p:cNvCxnSpPr>
            <p:nvPr/>
          </p:nvCxnSpPr>
          <p:spPr>
            <a:xfrm>
              <a:off x="1593088" y="4962513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DA4BA14-343E-494C-BB2F-CF3BE811C272}"/>
                </a:ext>
              </a:extLst>
            </p:cNvPr>
            <p:cNvCxnSpPr>
              <a:cxnSpLocks/>
            </p:cNvCxnSpPr>
            <p:nvPr/>
          </p:nvCxnSpPr>
          <p:spPr>
            <a:xfrm>
              <a:off x="2541350" y="4962513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A763E96-06E4-4B40-AB7B-57A50BBD0C98}"/>
                </a:ext>
              </a:extLst>
            </p:cNvPr>
            <p:cNvCxnSpPr>
              <a:cxnSpLocks/>
            </p:cNvCxnSpPr>
            <p:nvPr/>
          </p:nvCxnSpPr>
          <p:spPr>
            <a:xfrm>
              <a:off x="3870616" y="4968348"/>
              <a:ext cx="0" cy="749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024EA5-CD62-4C34-A273-2A113302EFF4}"/>
                </a:ext>
              </a:extLst>
            </p:cNvPr>
            <p:cNvSpPr txBox="1"/>
            <p:nvPr/>
          </p:nvSpPr>
          <p:spPr>
            <a:xfrm>
              <a:off x="3020961" y="4244187"/>
              <a:ext cx="415742" cy="380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CE62EF-F2A9-4729-993B-FF6696F1133C}"/>
                </a:ext>
              </a:extLst>
            </p:cNvPr>
            <p:cNvSpPr txBox="1"/>
            <p:nvPr/>
          </p:nvSpPr>
          <p:spPr>
            <a:xfrm>
              <a:off x="3049418" y="5717385"/>
              <a:ext cx="415742" cy="380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995E849-A79B-4D20-BED7-FF002B5FE0F1}"/>
              </a:ext>
            </a:extLst>
          </p:cNvPr>
          <p:cNvSpPr txBox="1"/>
          <p:nvPr/>
        </p:nvSpPr>
        <p:spPr>
          <a:xfrm>
            <a:off x="5270558" y="2553722"/>
            <a:ext cx="483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…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F3DAAFF-7752-494F-82C4-76C02A13A5C6}"/>
              </a:ext>
            </a:extLst>
          </p:cNvPr>
          <p:cNvGrpSpPr/>
          <p:nvPr/>
        </p:nvGrpSpPr>
        <p:grpSpPr>
          <a:xfrm>
            <a:off x="8730025" y="1882307"/>
            <a:ext cx="2992682" cy="1546693"/>
            <a:chOff x="8730025" y="1882307"/>
            <a:chExt cx="2992682" cy="1546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6E688E0-5393-42AC-A828-FA50DBA94E44}"/>
                    </a:ext>
                  </a:extLst>
                </p:cNvPr>
                <p:cNvSpPr/>
                <p:nvPr/>
              </p:nvSpPr>
              <p:spPr>
                <a:xfrm>
                  <a:off x="11078181" y="2231132"/>
                  <a:ext cx="632695" cy="2772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6E688E0-5393-42AC-A828-FA50DBA94E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8181" y="2231132"/>
                  <a:ext cx="632695" cy="277276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943E2EB-AF86-4170-B8C3-02D78893600B}"/>
                    </a:ext>
                  </a:extLst>
                </p:cNvPr>
                <p:cNvSpPr/>
                <p:nvPr/>
              </p:nvSpPr>
              <p:spPr>
                <a:xfrm>
                  <a:off x="8730025" y="2231132"/>
                  <a:ext cx="632695" cy="2772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943E2EB-AF86-4170-B8C3-02D7889360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0025" y="2231132"/>
                  <a:ext cx="632695" cy="277276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BA56F52-36A8-4309-BAC6-1F7D76E148EE}"/>
                    </a:ext>
                  </a:extLst>
                </p:cNvPr>
                <p:cNvSpPr/>
                <p:nvPr/>
              </p:nvSpPr>
              <p:spPr>
                <a:xfrm>
                  <a:off x="9410287" y="2231132"/>
                  <a:ext cx="632695" cy="2772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BA56F52-36A8-4309-BAC6-1F7D76E148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0287" y="2231132"/>
                  <a:ext cx="632695" cy="277276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401BE4F5-565A-4ED5-845F-D4CE8B4E895D}"/>
                    </a:ext>
                  </a:extLst>
                </p:cNvPr>
                <p:cNvSpPr/>
                <p:nvPr/>
              </p:nvSpPr>
              <p:spPr>
                <a:xfrm>
                  <a:off x="11090012" y="3151724"/>
                  <a:ext cx="632695" cy="2772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401BE4F5-565A-4ED5-845F-D4CE8B4E89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0012" y="3151724"/>
                  <a:ext cx="632695" cy="277276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AEDD3D7-5011-43A8-A8F4-DE3EB30F1C20}"/>
                    </a:ext>
                  </a:extLst>
                </p:cNvPr>
                <p:cNvSpPr/>
                <p:nvPr/>
              </p:nvSpPr>
              <p:spPr>
                <a:xfrm>
                  <a:off x="8741855" y="3151724"/>
                  <a:ext cx="632695" cy="2772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AEDD3D7-5011-43A8-A8F4-DE3EB30F1C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1855" y="3151724"/>
                  <a:ext cx="632695" cy="277276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FE6F4815-4C1A-4F64-BC14-E69FBA43423A}"/>
                    </a:ext>
                  </a:extLst>
                </p:cNvPr>
                <p:cNvSpPr/>
                <p:nvPr/>
              </p:nvSpPr>
              <p:spPr>
                <a:xfrm>
                  <a:off x="9422118" y="3151724"/>
                  <a:ext cx="632695" cy="2772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FE6F4815-4C1A-4F64-BC14-E69FBA4342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2118" y="3151724"/>
                  <a:ext cx="632695" cy="277276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EBCE5A68-488B-4F33-A5B7-BE325C42D251}"/>
                    </a:ext>
                  </a:extLst>
                </p:cNvPr>
                <p:cNvSpPr/>
                <p:nvPr/>
              </p:nvSpPr>
              <p:spPr>
                <a:xfrm>
                  <a:off x="11078181" y="1891664"/>
                  <a:ext cx="632695" cy="2772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EBCE5A68-488B-4F33-A5B7-BE325C42D2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8181" y="1891664"/>
                  <a:ext cx="632695" cy="277276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CBC6DC4-5714-45CF-B56F-5B55DF421D96}"/>
                    </a:ext>
                  </a:extLst>
                </p:cNvPr>
                <p:cNvSpPr/>
                <p:nvPr/>
              </p:nvSpPr>
              <p:spPr>
                <a:xfrm>
                  <a:off x="8730025" y="1891664"/>
                  <a:ext cx="632695" cy="2772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CBC6DC4-5714-45CF-B56F-5B55DF421D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0025" y="1891664"/>
                  <a:ext cx="632695" cy="277276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D9156BAC-EB2B-4029-AD59-08742244EDE0}"/>
                    </a:ext>
                  </a:extLst>
                </p:cNvPr>
                <p:cNvSpPr/>
                <p:nvPr/>
              </p:nvSpPr>
              <p:spPr>
                <a:xfrm>
                  <a:off x="9410287" y="1891664"/>
                  <a:ext cx="632695" cy="2772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D9156BAC-EB2B-4029-AD59-08742244ED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0287" y="1891664"/>
                  <a:ext cx="632695" cy="277276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328B182-5969-4C42-B430-184E142FBE3C}"/>
                </a:ext>
              </a:extLst>
            </p:cNvPr>
            <p:cNvCxnSpPr>
              <a:cxnSpLocks/>
            </p:cNvCxnSpPr>
            <p:nvPr/>
          </p:nvCxnSpPr>
          <p:spPr>
            <a:xfrm>
              <a:off x="9058203" y="2557314"/>
              <a:ext cx="0" cy="5451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47B6864-4849-41CC-A001-5A34C3EE0F4C}"/>
                </a:ext>
              </a:extLst>
            </p:cNvPr>
            <p:cNvCxnSpPr>
              <a:cxnSpLocks/>
            </p:cNvCxnSpPr>
            <p:nvPr/>
          </p:nvCxnSpPr>
          <p:spPr>
            <a:xfrm>
              <a:off x="9720720" y="2557314"/>
              <a:ext cx="0" cy="5451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2EBC927-B0CE-4E59-B616-D2D745388F9B}"/>
                </a:ext>
              </a:extLst>
            </p:cNvPr>
            <p:cNvCxnSpPr>
              <a:cxnSpLocks/>
            </p:cNvCxnSpPr>
            <p:nvPr/>
          </p:nvCxnSpPr>
          <p:spPr>
            <a:xfrm>
              <a:off x="11426940" y="2567325"/>
              <a:ext cx="0" cy="5451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438188A-57E4-4D27-88BA-EAFABB6AEF22}"/>
                </a:ext>
              </a:extLst>
            </p:cNvPr>
            <p:cNvSpPr txBox="1"/>
            <p:nvPr/>
          </p:nvSpPr>
          <p:spPr>
            <a:xfrm>
              <a:off x="10064999" y="2034548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4154672-6B74-4D0D-841C-041920FCF4F4}"/>
                </a:ext>
              </a:extLst>
            </p:cNvPr>
            <p:cNvSpPr txBox="1"/>
            <p:nvPr/>
          </p:nvSpPr>
          <p:spPr>
            <a:xfrm>
              <a:off x="10084881" y="3106676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0214068-E7F8-4384-BC23-C59112F9A17C}"/>
                    </a:ext>
                  </a:extLst>
                </p:cNvPr>
                <p:cNvSpPr/>
                <p:nvPr/>
              </p:nvSpPr>
              <p:spPr>
                <a:xfrm>
                  <a:off x="10355721" y="2221775"/>
                  <a:ext cx="632695" cy="2772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0214068-E7F8-4384-BC23-C59112F9A1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5721" y="2221775"/>
                  <a:ext cx="632695" cy="277276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7149A877-7FB1-424A-858B-8F0772331512}"/>
                    </a:ext>
                  </a:extLst>
                </p:cNvPr>
                <p:cNvSpPr/>
                <p:nvPr/>
              </p:nvSpPr>
              <p:spPr>
                <a:xfrm>
                  <a:off x="10367552" y="3142367"/>
                  <a:ext cx="632695" cy="2772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7149A877-7FB1-424A-858B-8F07723315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7552" y="3142367"/>
                  <a:ext cx="632695" cy="277276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E5408954-213E-4869-98E5-D9DE756E90F1}"/>
                    </a:ext>
                  </a:extLst>
                </p:cNvPr>
                <p:cNvSpPr/>
                <p:nvPr/>
              </p:nvSpPr>
              <p:spPr>
                <a:xfrm>
                  <a:off x="10355721" y="1882307"/>
                  <a:ext cx="632695" cy="2772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E5408954-213E-4869-98E5-D9DE756E90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5721" y="1882307"/>
                  <a:ext cx="632695" cy="277276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56D55F1-45B3-4E8D-9B5B-0DA533FC4371}"/>
                </a:ext>
              </a:extLst>
            </p:cNvPr>
            <p:cNvCxnSpPr>
              <a:cxnSpLocks/>
            </p:cNvCxnSpPr>
            <p:nvPr/>
          </p:nvCxnSpPr>
          <p:spPr>
            <a:xfrm>
              <a:off x="10666154" y="2547957"/>
              <a:ext cx="0" cy="5451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2100F33C-DFD8-4D81-8F5D-152B160A5C41}"/>
              </a:ext>
            </a:extLst>
          </p:cNvPr>
          <p:cNvSpPr/>
          <p:nvPr/>
        </p:nvSpPr>
        <p:spPr>
          <a:xfrm>
            <a:off x="8011320" y="2307955"/>
            <a:ext cx="585681" cy="654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4C2B53D-7FD5-4AD9-B1CA-D381BBCBA209}"/>
                  </a:ext>
                </a:extLst>
              </p:cNvPr>
              <p:cNvSpPr txBox="1"/>
              <p:nvPr/>
            </p:nvSpPr>
            <p:spPr>
              <a:xfrm>
                <a:off x="10355463" y="3527335"/>
                <a:ext cx="1440593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4C2B53D-7FD5-4AD9-B1CA-D381BBCBA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463" y="3527335"/>
                <a:ext cx="1440593" cy="63658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E3211E3-231A-49BD-B863-14D8D5305F22}"/>
                  </a:ext>
                </a:extLst>
              </p:cNvPr>
              <p:cNvSpPr txBox="1"/>
              <p:nvPr/>
            </p:nvSpPr>
            <p:spPr>
              <a:xfrm>
                <a:off x="930381" y="1367779"/>
                <a:ext cx="6440497" cy="454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nested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nested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nested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E3211E3-231A-49BD-B863-14D8D5305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81" y="1367779"/>
                <a:ext cx="6440497" cy="454612"/>
              </a:xfrm>
              <a:prstGeom prst="rect">
                <a:avLst/>
              </a:prstGeom>
              <a:blipFill>
                <a:blip r:embed="rId43"/>
                <a:stretch>
                  <a:fillRect l="-284" t="-133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F8D76AE-E6F1-4136-A7C2-1720934DE39F}"/>
                  </a:ext>
                </a:extLst>
              </p:cNvPr>
              <p:cNvSpPr txBox="1"/>
              <p:nvPr/>
            </p:nvSpPr>
            <p:spPr>
              <a:xfrm>
                <a:off x="7941161" y="1311981"/>
                <a:ext cx="4287439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𝒬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flat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𝓓</m:t>
                          </m:r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𝑓𝑙𝑎𝑡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𝑓𝑙𝑎𝑡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F8D76AE-E6F1-4136-A7C2-1720934DE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161" y="1311981"/>
                <a:ext cx="4287439" cy="55297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27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7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1557-B07A-4BD4-8D12-B39156EB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A5D30-5BAA-4761-9F40-66E844A98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SIMD instructions</a:t>
            </a:r>
            <a:r>
              <a:rPr lang="en-US" dirty="0"/>
              <a:t> allow us to </a:t>
            </a:r>
          </a:p>
          <a:p>
            <a:r>
              <a:rPr lang="en-US" dirty="0">
                <a:solidFill>
                  <a:schemeClr val="accent1"/>
                </a:solidFill>
              </a:rPr>
              <a:t>model hardware data-parallelism</a:t>
            </a:r>
            <a:r>
              <a:rPr lang="en-US" dirty="0"/>
              <a:t> </a:t>
            </a:r>
            <a:r>
              <a:rPr lang="en-US" i="1" dirty="0"/>
              <a:t>and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preserve a sequential view of hardware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</a:t>
            </a:r>
            <a:r>
              <a:rPr lang="en-US" b="1" dirty="0"/>
              <a:t>check conflict-freedom</a:t>
            </a:r>
            <a:r>
              <a:rPr lang="en-US" dirty="0"/>
              <a:t> to ensure the sequential abstraction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approach allows us to further </a:t>
            </a:r>
            <a:r>
              <a:rPr lang="en-US" dirty="0">
                <a:solidFill>
                  <a:schemeClr val="accent1"/>
                </a:solidFill>
              </a:rPr>
              <a:t>raise the level of abstraction </a:t>
            </a:r>
            <a:br>
              <a:rPr lang="en-US" dirty="0"/>
            </a:br>
            <a:r>
              <a:rPr lang="en-US" dirty="0"/>
              <a:t>via </a:t>
            </a:r>
            <a:r>
              <a:rPr lang="en-US" b="1" dirty="0"/>
              <a:t>loop transformations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03E79-7D53-4252-AB63-D3C4E253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83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CB4F-5C1E-491F-9382-D4D0A1BE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8AF37-9F24-4AC5-B7DE-AFC94B53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88ABC30-5F80-4D6B-B166-948C340B93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319762"/>
              </p:ext>
            </p:extLst>
          </p:nvPr>
        </p:nvGraphicFramePr>
        <p:xfrm>
          <a:off x="838200" y="1690688"/>
          <a:ext cx="10827521" cy="416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1543">
                  <a:extLst>
                    <a:ext uri="{9D8B030D-6E8A-4147-A177-3AD203B41FA5}">
                      <a16:colId xmlns:a16="http://schemas.microsoft.com/office/drawing/2014/main" val="1960210526"/>
                    </a:ext>
                  </a:extLst>
                </a:gridCol>
                <a:gridCol w="9305978">
                  <a:extLst>
                    <a:ext uri="{9D8B030D-6E8A-4147-A177-3AD203B41FA5}">
                      <a16:colId xmlns:a16="http://schemas.microsoft.com/office/drawing/2014/main" val="6147382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Data-parallelism and loop transformations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39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Halide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dirty="0"/>
                        <a:t>Ragan-Kelley, Jonathan, et al. "Halide: a language and compiler for optimizing parallelism, locality, and </a:t>
                      </a:r>
                      <a:r>
                        <a:rPr lang="en-US" dirty="0" err="1"/>
                        <a:t>recomputation</a:t>
                      </a:r>
                      <a:r>
                        <a:rPr lang="en-US" dirty="0"/>
                        <a:t> in image processing pipelines." </a:t>
                      </a:r>
                      <a:r>
                        <a:rPr lang="en-US" i="1" dirty="0" err="1"/>
                        <a:t>Acm</a:t>
                      </a:r>
                      <a:r>
                        <a:rPr lang="en-US" i="1" dirty="0"/>
                        <a:t> </a:t>
                      </a:r>
                      <a:r>
                        <a:rPr lang="en-US" i="1" dirty="0" err="1"/>
                        <a:t>Sigplan</a:t>
                      </a:r>
                      <a:r>
                        <a:rPr lang="en-US" i="1" dirty="0"/>
                        <a:t> Notices</a:t>
                      </a:r>
                      <a:r>
                        <a:rPr lang="en-US" dirty="0"/>
                        <a:t> 48.6 (2013): 519-530.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2096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Verification of programs on parallel hardware</a:t>
                      </a:r>
                    </a:p>
                  </a:txBody>
                  <a:tcPr marT="13716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10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GPUVerify</a:t>
                      </a:r>
                      <a:endParaRPr lang="en-US" sz="2400" dirty="0"/>
                    </a:p>
                  </a:txBody>
                  <a:tcPr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dirty="0"/>
                        <a:t>Betts, Adam, et al. "</a:t>
                      </a:r>
                      <a:r>
                        <a:rPr lang="en-US" dirty="0" err="1"/>
                        <a:t>GPUVerify</a:t>
                      </a:r>
                      <a:r>
                        <a:rPr lang="en-US" dirty="0"/>
                        <a:t>: a verifier for GPU kernels." </a:t>
                      </a:r>
                      <a:r>
                        <a:rPr lang="en-US" i="1" dirty="0"/>
                        <a:t>Proceedings of the ACM international conference on Object oriented programming systems languages and applications</a:t>
                      </a:r>
                      <a:r>
                        <a:rPr lang="en-US" dirty="0"/>
                        <a:t>. 2012.</a:t>
                      </a:r>
                    </a:p>
                  </a:txBody>
                  <a:tcPr marB="9144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7893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/>
                        <a:t>ILA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Huang, Bo-Yuan, et al. "Formal security verification of concurrent firmware in SoCs using instruction-level abstraction for hardware." </a:t>
                      </a:r>
                      <a:r>
                        <a:rPr lang="en-US" i="1" dirty="0"/>
                        <a:t>2018 55th ACM/ESDA/IEEE Design Automation Conference (DAC)</a:t>
                      </a:r>
                      <a:r>
                        <a:rPr lang="en-US" dirty="0"/>
                        <a:t>. IEEE, 2018.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4724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Zhang, </a:t>
                      </a:r>
                      <a:r>
                        <a:rPr lang="en-US" dirty="0" err="1"/>
                        <a:t>Hongce</a:t>
                      </a:r>
                      <a:r>
                        <a:rPr lang="en-US" dirty="0"/>
                        <a:t>, et al. "ILA-MCM: Integrating Memory Consistency Models with Instruction-Level Abstractions for Heterogeneous System-on-Chip Verification." </a:t>
                      </a:r>
                      <a:r>
                        <a:rPr lang="en-US" i="1" dirty="0"/>
                        <a:t>2018 Formal Methods in Computer Aided Design (FMCAD)</a:t>
                      </a:r>
                      <a:r>
                        <a:rPr lang="en-US" dirty="0"/>
                        <a:t>. IEEE, 2018.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205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634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5241-387D-48B8-8B93-811B9B92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55681-D0F2-4C18-90D9-4B7AD797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More design patterns with parallelism/SIMD</a:t>
            </a:r>
          </a:p>
          <a:p>
            <a:r>
              <a:rPr lang="en-US" dirty="0"/>
              <a:t>Support transformations on SIMD instructions: loop reordering, loop fusion</a:t>
            </a:r>
          </a:p>
          <a:p>
            <a:r>
              <a:rPr lang="en-US" dirty="0"/>
              <a:t>Other types of structured parallelism: reductions, producer-consumer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Supporting ILA-based verified compilation</a:t>
            </a:r>
          </a:p>
          <a:p>
            <a:r>
              <a:rPr lang="en-US" dirty="0"/>
              <a:t>ILA </a:t>
            </a:r>
            <a:r>
              <a:rPr lang="en-US" i="1" dirty="0"/>
              <a:t>program fragment </a:t>
            </a:r>
            <a:r>
              <a:rPr lang="en-US" dirty="0"/>
              <a:t>verification</a:t>
            </a:r>
          </a:p>
          <a:p>
            <a:r>
              <a:rPr lang="en-US" dirty="0"/>
              <a:t>CHC-based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03B1-F304-4623-9E77-2C3B181F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48</a:t>
            </a:fld>
            <a:endParaRPr lang="en-US"/>
          </a:p>
        </p:txBody>
      </p:sp>
      <p:grpSp>
        <p:nvGrpSpPr>
          <p:cNvPr id="5" name="Google Shape;196;p4">
            <a:extLst>
              <a:ext uri="{FF2B5EF4-FFF2-40B4-BE49-F238E27FC236}">
                <a16:creationId xmlns:a16="http://schemas.microsoft.com/office/drawing/2014/main" id="{1DE80A23-4E3B-43FA-8601-7930BCCF6C5B}"/>
              </a:ext>
            </a:extLst>
          </p:cNvPr>
          <p:cNvGrpSpPr/>
          <p:nvPr/>
        </p:nvGrpSpPr>
        <p:grpSpPr>
          <a:xfrm>
            <a:off x="7354595" y="4233649"/>
            <a:ext cx="3602395" cy="2033007"/>
            <a:chOff x="4065267" y="2199895"/>
            <a:chExt cx="3602395" cy="2033007"/>
          </a:xfrm>
        </p:grpSpPr>
        <p:grpSp>
          <p:nvGrpSpPr>
            <p:cNvPr id="6" name="Google Shape;197;p4">
              <a:extLst>
                <a:ext uri="{FF2B5EF4-FFF2-40B4-BE49-F238E27FC236}">
                  <a16:creationId xmlns:a16="http://schemas.microsoft.com/office/drawing/2014/main" id="{D24A18D0-5A00-40CF-9EFF-CF8F4EB1293D}"/>
                </a:ext>
              </a:extLst>
            </p:cNvPr>
            <p:cNvGrpSpPr/>
            <p:nvPr/>
          </p:nvGrpSpPr>
          <p:grpSpPr>
            <a:xfrm>
              <a:off x="4134861" y="2292803"/>
              <a:ext cx="466752" cy="466752"/>
              <a:chOff x="4772048" y="2506633"/>
              <a:chExt cx="676275" cy="676275"/>
            </a:xfrm>
          </p:grpSpPr>
          <p:sp>
            <p:nvSpPr>
              <p:cNvPr id="19" name="Google Shape;198;p4">
                <a:extLst>
                  <a:ext uri="{FF2B5EF4-FFF2-40B4-BE49-F238E27FC236}">
                    <a16:creationId xmlns:a16="http://schemas.microsoft.com/office/drawing/2014/main" id="{F00566BA-882F-4C55-8EFE-76319D84A18A}"/>
                  </a:ext>
                </a:extLst>
              </p:cNvPr>
              <p:cNvSpPr/>
              <p:nvPr/>
            </p:nvSpPr>
            <p:spPr>
              <a:xfrm flipH="1">
                <a:off x="4850440" y="2587595"/>
                <a:ext cx="153542" cy="150590"/>
              </a:xfrm>
              <a:custGeom>
                <a:avLst/>
                <a:gdLst/>
                <a:ahLst/>
                <a:cxnLst/>
                <a:rect l="l" t="t" r="r" b="b"/>
                <a:pathLst>
                  <a:path w="153542" h="150590" extrusionOk="0">
                    <a:moveTo>
                      <a:pt x="114871" y="150590"/>
                    </a:moveTo>
                    <a:cubicBezTo>
                      <a:pt x="127219" y="145815"/>
                      <a:pt x="140307" y="143236"/>
                      <a:pt x="153543" y="142970"/>
                    </a:cubicBezTo>
                    <a:cubicBezTo>
                      <a:pt x="124172" y="79134"/>
                      <a:pt x="72428" y="28271"/>
                      <a:pt x="8096" y="0"/>
                    </a:cubicBezTo>
                    <a:cubicBezTo>
                      <a:pt x="7633" y="13074"/>
                      <a:pt x="4894" y="25967"/>
                      <a:pt x="0" y="38100"/>
                    </a:cubicBezTo>
                    <a:cubicBezTo>
                      <a:pt x="49672" y="61868"/>
                      <a:pt x="90068" y="101427"/>
                      <a:pt x="114871" y="1505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99;p4">
                <a:extLst>
                  <a:ext uri="{FF2B5EF4-FFF2-40B4-BE49-F238E27FC236}">
                    <a16:creationId xmlns:a16="http://schemas.microsoft.com/office/drawing/2014/main" id="{E43A2651-BD96-481D-8EA9-B8528BC50F28}"/>
                  </a:ext>
                </a:extLst>
              </p:cNvPr>
              <p:cNvSpPr/>
              <p:nvPr/>
            </p:nvSpPr>
            <p:spPr>
              <a:xfrm flipH="1">
                <a:off x="5216104" y="2587595"/>
                <a:ext cx="153828" cy="150590"/>
              </a:xfrm>
              <a:custGeom>
                <a:avLst/>
                <a:gdLst/>
                <a:ahLst/>
                <a:cxnLst/>
                <a:rect l="l" t="t" r="r" b="b"/>
                <a:pathLst>
                  <a:path w="153828" h="150590" extrusionOk="0">
                    <a:moveTo>
                      <a:pt x="0" y="142970"/>
                    </a:moveTo>
                    <a:cubicBezTo>
                      <a:pt x="13236" y="143236"/>
                      <a:pt x="26324" y="145815"/>
                      <a:pt x="38672" y="150590"/>
                    </a:cubicBezTo>
                    <a:cubicBezTo>
                      <a:pt x="63548" y="101380"/>
                      <a:pt x="104050" y="61816"/>
                      <a:pt x="153829" y="38100"/>
                    </a:cubicBezTo>
                    <a:cubicBezTo>
                      <a:pt x="148935" y="25967"/>
                      <a:pt x="146195" y="13074"/>
                      <a:pt x="145733" y="0"/>
                    </a:cubicBezTo>
                    <a:cubicBezTo>
                      <a:pt x="81294" y="28214"/>
                      <a:pt x="29442" y="79083"/>
                      <a:pt x="0" y="14297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00;p4">
                <a:extLst>
                  <a:ext uri="{FF2B5EF4-FFF2-40B4-BE49-F238E27FC236}">
                    <a16:creationId xmlns:a16="http://schemas.microsoft.com/office/drawing/2014/main" id="{8C5F4D5D-3E7A-42C1-AF7E-7FDC816831D8}"/>
                  </a:ext>
                </a:extLst>
              </p:cNvPr>
              <p:cNvSpPr/>
              <p:nvPr/>
            </p:nvSpPr>
            <p:spPr>
              <a:xfrm flipH="1">
                <a:off x="4845963" y="2952784"/>
                <a:ext cx="155352" cy="158686"/>
              </a:xfrm>
              <a:custGeom>
                <a:avLst/>
                <a:gdLst/>
                <a:ahLst/>
                <a:cxnLst/>
                <a:rect l="l" t="t" r="r" b="b"/>
                <a:pathLst>
                  <a:path w="155352" h="158686" extrusionOk="0">
                    <a:moveTo>
                      <a:pt x="116110" y="0"/>
                    </a:moveTo>
                    <a:cubicBezTo>
                      <a:pt x="92201" y="51848"/>
                      <a:pt x="51212" y="93915"/>
                      <a:pt x="0" y="119158"/>
                    </a:cubicBezTo>
                    <a:cubicBezTo>
                      <a:pt x="3607" y="130393"/>
                      <a:pt x="5439" y="142123"/>
                      <a:pt x="5429" y="153924"/>
                    </a:cubicBezTo>
                    <a:cubicBezTo>
                      <a:pt x="5429" y="155543"/>
                      <a:pt x="5429" y="157067"/>
                      <a:pt x="5429" y="158687"/>
                    </a:cubicBezTo>
                    <a:cubicBezTo>
                      <a:pt x="73126" y="129032"/>
                      <a:pt x="126812" y="74460"/>
                      <a:pt x="155353" y="6286"/>
                    </a:cubicBezTo>
                    <a:lnTo>
                      <a:pt x="153067" y="6286"/>
                    </a:lnTo>
                    <a:cubicBezTo>
                      <a:pt x="140484" y="6261"/>
                      <a:pt x="127993" y="4136"/>
                      <a:pt x="11611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01;p4">
                <a:extLst>
                  <a:ext uri="{FF2B5EF4-FFF2-40B4-BE49-F238E27FC236}">
                    <a16:creationId xmlns:a16="http://schemas.microsoft.com/office/drawing/2014/main" id="{EC63275A-52E7-446A-8607-AD8C286591C8}"/>
                  </a:ext>
                </a:extLst>
              </p:cNvPr>
              <p:cNvSpPr/>
              <p:nvPr/>
            </p:nvSpPr>
            <p:spPr>
              <a:xfrm flipH="1">
                <a:off x="5219057" y="2952784"/>
                <a:ext cx="155066" cy="158686"/>
              </a:xfrm>
              <a:custGeom>
                <a:avLst/>
                <a:gdLst/>
                <a:ahLst/>
                <a:cxnLst/>
                <a:rect l="l" t="t" r="r" b="b"/>
                <a:pathLst>
                  <a:path w="155066" h="158686" extrusionOk="0">
                    <a:moveTo>
                      <a:pt x="38957" y="0"/>
                    </a:moveTo>
                    <a:cubicBezTo>
                      <a:pt x="27074" y="4136"/>
                      <a:pt x="14583" y="6261"/>
                      <a:pt x="2000" y="6286"/>
                    </a:cubicBezTo>
                    <a:lnTo>
                      <a:pt x="0" y="6286"/>
                    </a:lnTo>
                    <a:cubicBezTo>
                      <a:pt x="28473" y="74407"/>
                      <a:pt x="82048" y="128972"/>
                      <a:pt x="149638" y="158687"/>
                    </a:cubicBezTo>
                    <a:cubicBezTo>
                      <a:pt x="149638" y="157067"/>
                      <a:pt x="149638" y="155543"/>
                      <a:pt x="149638" y="153924"/>
                    </a:cubicBezTo>
                    <a:cubicBezTo>
                      <a:pt x="149628" y="142123"/>
                      <a:pt x="151460" y="130393"/>
                      <a:pt x="155067" y="119158"/>
                    </a:cubicBezTo>
                    <a:cubicBezTo>
                      <a:pt x="103855" y="93915"/>
                      <a:pt x="62866" y="51848"/>
                      <a:pt x="3895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02;p4">
                <a:extLst>
                  <a:ext uri="{FF2B5EF4-FFF2-40B4-BE49-F238E27FC236}">
                    <a16:creationId xmlns:a16="http://schemas.microsoft.com/office/drawing/2014/main" id="{50F8B4B8-D9A2-483B-B9C1-6A4446ABD70F}"/>
                  </a:ext>
                </a:extLst>
              </p:cNvPr>
              <p:cNvSpPr/>
              <p:nvPr/>
            </p:nvSpPr>
            <p:spPr>
              <a:xfrm flipH="1">
                <a:off x="5295923" y="276857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 extrusionOk="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03;p4">
                <a:extLst>
                  <a:ext uri="{FF2B5EF4-FFF2-40B4-BE49-F238E27FC236}">
                    <a16:creationId xmlns:a16="http://schemas.microsoft.com/office/drawing/2014/main" id="{288597C8-50D4-4045-B0B1-E1C70324F510}"/>
                  </a:ext>
                </a:extLst>
              </p:cNvPr>
              <p:cNvSpPr/>
              <p:nvPr/>
            </p:nvSpPr>
            <p:spPr>
              <a:xfrm flipH="1">
                <a:off x="4772048" y="276857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 extrusionOk="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04;p4">
                <a:extLst>
                  <a:ext uri="{FF2B5EF4-FFF2-40B4-BE49-F238E27FC236}">
                    <a16:creationId xmlns:a16="http://schemas.microsoft.com/office/drawing/2014/main" id="{4AD9E6D8-900D-4DF6-BF40-7F59E8D33E79}"/>
                  </a:ext>
                </a:extLst>
              </p:cNvPr>
              <p:cNvSpPr/>
              <p:nvPr/>
            </p:nvSpPr>
            <p:spPr>
              <a:xfrm flipH="1">
                <a:off x="5033985" y="3030508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 extrusionOk="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05;p4">
                <a:extLst>
                  <a:ext uri="{FF2B5EF4-FFF2-40B4-BE49-F238E27FC236}">
                    <a16:creationId xmlns:a16="http://schemas.microsoft.com/office/drawing/2014/main" id="{A3706596-E9EB-4EC5-B3E9-7979664FC02E}"/>
                  </a:ext>
                </a:extLst>
              </p:cNvPr>
              <p:cNvSpPr/>
              <p:nvPr/>
            </p:nvSpPr>
            <p:spPr>
              <a:xfrm flipH="1">
                <a:off x="5033985" y="2506633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 extrusionOk="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" name="Google Shape;206;p4">
              <a:extLst>
                <a:ext uri="{FF2B5EF4-FFF2-40B4-BE49-F238E27FC236}">
                  <a16:creationId xmlns:a16="http://schemas.microsoft.com/office/drawing/2014/main" id="{9F7F49FE-3027-4A6A-829F-FD07316D1058}"/>
                </a:ext>
              </a:extLst>
            </p:cNvPr>
            <p:cNvSpPr/>
            <p:nvPr/>
          </p:nvSpPr>
          <p:spPr>
            <a:xfrm>
              <a:off x="5240321" y="2199895"/>
              <a:ext cx="2427340" cy="6325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FlexASR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func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 A: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instr. 1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 (STR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r2, 0xffff0000)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instr. 2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 (LDR r3, 0xffff0010)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oogle Shape;207;p4">
              <a:extLst>
                <a:ext uri="{FF2B5EF4-FFF2-40B4-BE49-F238E27FC236}">
                  <a16:creationId xmlns:a16="http://schemas.microsoft.com/office/drawing/2014/main" id="{D44B9D82-3A1C-4322-B0D7-728DE8C1F037}"/>
                </a:ext>
              </a:extLst>
            </p:cNvPr>
            <p:cNvGrpSpPr/>
            <p:nvPr/>
          </p:nvGrpSpPr>
          <p:grpSpPr>
            <a:xfrm>
              <a:off x="4192968" y="3711630"/>
              <a:ext cx="376115" cy="387961"/>
              <a:chOff x="4445542" y="3486270"/>
              <a:chExt cx="560593" cy="578250"/>
            </a:xfrm>
          </p:grpSpPr>
          <p:sp>
            <p:nvSpPr>
              <p:cNvPr id="15" name="Google Shape;208;p4">
                <a:extLst>
                  <a:ext uri="{FF2B5EF4-FFF2-40B4-BE49-F238E27FC236}">
                    <a16:creationId xmlns:a16="http://schemas.microsoft.com/office/drawing/2014/main" id="{54D1DB54-8671-42A0-8B30-58EC192E15F0}"/>
                  </a:ext>
                </a:extLst>
              </p:cNvPr>
              <p:cNvSpPr/>
              <p:nvPr/>
            </p:nvSpPr>
            <p:spPr>
              <a:xfrm rot="1956939" flipH="1">
                <a:off x="4762189" y="3642376"/>
                <a:ext cx="179832" cy="290512"/>
              </a:xfrm>
              <a:custGeom>
                <a:avLst/>
                <a:gdLst/>
                <a:ahLst/>
                <a:cxnLst/>
                <a:rect l="l" t="t" r="r" b="b"/>
                <a:pathLst>
                  <a:path w="179832" h="290512" extrusionOk="0">
                    <a:moveTo>
                      <a:pt x="38957" y="281464"/>
                    </a:moveTo>
                    <a:cubicBezTo>
                      <a:pt x="38100" y="274987"/>
                      <a:pt x="38100" y="268510"/>
                      <a:pt x="38100" y="261938"/>
                    </a:cubicBezTo>
                    <a:cubicBezTo>
                      <a:pt x="38108" y="166202"/>
                      <a:pt x="93295" y="79045"/>
                      <a:pt x="179832" y="38100"/>
                    </a:cubicBezTo>
                    <a:cubicBezTo>
                      <a:pt x="174938" y="25967"/>
                      <a:pt x="172199" y="13074"/>
                      <a:pt x="171736" y="0"/>
                    </a:cubicBezTo>
                    <a:cubicBezTo>
                      <a:pt x="67474" y="45368"/>
                      <a:pt x="32" y="148234"/>
                      <a:pt x="0" y="261938"/>
                    </a:cubicBezTo>
                    <a:cubicBezTo>
                      <a:pt x="0" y="271653"/>
                      <a:pt x="476" y="281178"/>
                      <a:pt x="1429" y="290513"/>
                    </a:cubicBezTo>
                    <a:cubicBezTo>
                      <a:pt x="13325" y="285359"/>
                      <a:pt x="26020" y="282299"/>
                      <a:pt x="38957" y="28146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09;p4">
                <a:extLst>
                  <a:ext uri="{FF2B5EF4-FFF2-40B4-BE49-F238E27FC236}">
                    <a16:creationId xmlns:a16="http://schemas.microsoft.com/office/drawing/2014/main" id="{0F7A5994-5C7D-467B-A7B1-59F0C6040CFF}"/>
                  </a:ext>
                </a:extLst>
              </p:cNvPr>
              <p:cNvSpPr/>
              <p:nvPr/>
            </p:nvSpPr>
            <p:spPr>
              <a:xfrm rot="-1797402" flipH="1">
                <a:off x="4506081" y="3645666"/>
                <a:ext cx="179546" cy="290512"/>
              </a:xfrm>
              <a:custGeom>
                <a:avLst/>
                <a:gdLst/>
                <a:ahLst/>
                <a:cxnLst/>
                <a:rect l="l" t="t" r="r" b="b"/>
                <a:pathLst>
                  <a:path w="179546" h="290512" extrusionOk="0">
                    <a:moveTo>
                      <a:pt x="141446" y="261938"/>
                    </a:moveTo>
                    <a:cubicBezTo>
                      <a:pt x="141446" y="268510"/>
                      <a:pt x="141446" y="274987"/>
                      <a:pt x="140589" y="280988"/>
                    </a:cubicBezTo>
                    <a:cubicBezTo>
                      <a:pt x="153554" y="281973"/>
                      <a:pt x="166251" y="285196"/>
                      <a:pt x="178117" y="290513"/>
                    </a:cubicBezTo>
                    <a:cubicBezTo>
                      <a:pt x="179070" y="280988"/>
                      <a:pt x="179546" y="271463"/>
                      <a:pt x="179546" y="261938"/>
                    </a:cubicBezTo>
                    <a:cubicBezTo>
                      <a:pt x="179563" y="148301"/>
                      <a:pt x="112245" y="45454"/>
                      <a:pt x="8096" y="0"/>
                    </a:cubicBezTo>
                    <a:cubicBezTo>
                      <a:pt x="7633" y="13074"/>
                      <a:pt x="4894" y="25967"/>
                      <a:pt x="0" y="38100"/>
                    </a:cubicBezTo>
                    <a:cubicBezTo>
                      <a:pt x="86426" y="79128"/>
                      <a:pt x="141491" y="166267"/>
                      <a:pt x="141446" y="2619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10;p4">
                <a:extLst>
                  <a:ext uri="{FF2B5EF4-FFF2-40B4-BE49-F238E27FC236}">
                    <a16:creationId xmlns:a16="http://schemas.microsoft.com/office/drawing/2014/main" id="{53449987-8AC1-4E67-8ADE-4E8F35E82129}"/>
                  </a:ext>
                </a:extLst>
              </p:cNvPr>
              <p:cNvSpPr/>
              <p:nvPr/>
            </p:nvSpPr>
            <p:spPr>
              <a:xfrm flipH="1">
                <a:off x="4645365" y="348627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 extrusionOk="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11;p4">
                <a:extLst>
                  <a:ext uri="{FF2B5EF4-FFF2-40B4-BE49-F238E27FC236}">
                    <a16:creationId xmlns:a16="http://schemas.microsoft.com/office/drawing/2014/main" id="{1DE4FC49-F239-49B2-9B5A-7CAC47C040B6}"/>
                  </a:ext>
                </a:extLst>
              </p:cNvPr>
              <p:cNvSpPr/>
              <p:nvPr/>
            </p:nvSpPr>
            <p:spPr>
              <a:xfrm flipH="1">
                <a:off x="4645365" y="391212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 extrusionOk="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" name="Google Shape;212;p4">
              <a:extLst>
                <a:ext uri="{FF2B5EF4-FFF2-40B4-BE49-F238E27FC236}">
                  <a16:creationId xmlns:a16="http://schemas.microsoft.com/office/drawing/2014/main" id="{BEE3B365-51C2-4886-BDC6-FC30BF733827}"/>
                </a:ext>
              </a:extLst>
            </p:cNvPr>
            <p:cNvSpPr/>
            <p:nvPr/>
          </p:nvSpPr>
          <p:spPr>
            <a:xfrm>
              <a:off x="5240322" y="2900131"/>
              <a:ext cx="2427340" cy="6325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FlexASR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func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 B: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instr. 3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(STR r2, 0xffffaa00)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instr. 4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(LDR r3, 0xffffaabb)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213;p4">
              <a:extLst>
                <a:ext uri="{FF2B5EF4-FFF2-40B4-BE49-F238E27FC236}">
                  <a16:creationId xmlns:a16="http://schemas.microsoft.com/office/drawing/2014/main" id="{F2FDDF66-5AC1-492F-ADDD-AFE0E6E904A3}"/>
                </a:ext>
              </a:extLst>
            </p:cNvPr>
            <p:cNvSpPr/>
            <p:nvPr/>
          </p:nvSpPr>
          <p:spPr>
            <a:xfrm>
              <a:off x="5240321" y="3600367"/>
              <a:ext cx="2427340" cy="6325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NVDLA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func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 C: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instr. 5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(STR r4, 0xffff0100)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instr. 6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(LDR r5, 0xffff0110)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Google Shape;214;p4" descr="Circular flowchart">
              <a:extLst>
                <a:ext uri="{FF2B5EF4-FFF2-40B4-BE49-F238E27FC236}">
                  <a16:creationId xmlns:a16="http://schemas.microsoft.com/office/drawing/2014/main" id="{27EF9105-FF5A-47DE-BF04-13351822BAF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65267" y="2918527"/>
              <a:ext cx="588302" cy="5883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Google Shape;215;p4">
              <a:extLst>
                <a:ext uri="{FF2B5EF4-FFF2-40B4-BE49-F238E27FC236}">
                  <a16:creationId xmlns:a16="http://schemas.microsoft.com/office/drawing/2014/main" id="{8A72233E-0186-4753-BE94-FAFEA6DA3A8E}"/>
                </a:ext>
              </a:extLst>
            </p:cNvPr>
            <p:cNvCxnSpPr/>
            <p:nvPr/>
          </p:nvCxnSpPr>
          <p:spPr>
            <a:xfrm>
              <a:off x="4720668" y="2515318"/>
              <a:ext cx="36576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3" name="Google Shape;216;p4">
              <a:extLst>
                <a:ext uri="{FF2B5EF4-FFF2-40B4-BE49-F238E27FC236}">
                  <a16:creationId xmlns:a16="http://schemas.microsoft.com/office/drawing/2014/main" id="{58111BC8-42FD-4683-956E-E4E6BE460F28}"/>
                </a:ext>
              </a:extLst>
            </p:cNvPr>
            <p:cNvCxnSpPr/>
            <p:nvPr/>
          </p:nvCxnSpPr>
          <p:spPr>
            <a:xfrm>
              <a:off x="4720668" y="3171663"/>
              <a:ext cx="36576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4" name="Google Shape;217;p4">
              <a:extLst>
                <a:ext uri="{FF2B5EF4-FFF2-40B4-BE49-F238E27FC236}">
                  <a16:creationId xmlns:a16="http://schemas.microsoft.com/office/drawing/2014/main" id="{9AFAD19E-53D3-45A6-A5CF-0BB88DF88B69}"/>
                </a:ext>
              </a:extLst>
            </p:cNvPr>
            <p:cNvCxnSpPr/>
            <p:nvPr/>
          </p:nvCxnSpPr>
          <p:spPr>
            <a:xfrm>
              <a:off x="4720668" y="3898312"/>
              <a:ext cx="36576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04D6F3-66CB-4D90-8A24-CA283B4FEB4E}"/>
              </a:ext>
            </a:extLst>
          </p:cNvPr>
          <p:cNvSpPr txBox="1"/>
          <p:nvPr/>
        </p:nvSpPr>
        <p:spPr>
          <a:xfrm>
            <a:off x="6915002" y="3527832"/>
            <a:ext cx="150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Compiler-side </a:t>
            </a:r>
          </a:p>
          <a:p>
            <a:pPr algn="ctr"/>
            <a:r>
              <a:rPr lang="en-US" dirty="0"/>
              <a:t>ILA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789753-8DB0-1845-97EF-29A9B338A42E}"/>
              </a:ext>
            </a:extLst>
          </p:cNvPr>
          <p:cNvSpPr txBox="1"/>
          <p:nvPr/>
        </p:nvSpPr>
        <p:spPr>
          <a:xfrm>
            <a:off x="8825104" y="3527831"/>
            <a:ext cx="183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Accelerator-side ILA</a:t>
            </a:r>
          </a:p>
        </p:txBody>
      </p:sp>
    </p:spTree>
    <p:extLst>
      <p:ext uri="{BB962C8B-B14F-4D97-AF65-F5344CB8AC3E}">
        <p14:creationId xmlns:p14="http://schemas.microsoft.com/office/powerpoint/2010/main" val="419646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623086" y="2102271"/>
            <a:ext cx="467314" cy="2130631"/>
            <a:chOff x="623086" y="2016813"/>
            <a:chExt cx="467314" cy="2130631"/>
          </a:xfrm>
        </p:grpSpPr>
        <p:pic>
          <p:nvPicPr>
            <p:cNvPr id="103" name="Google Shape;103;p3"/>
            <p:cNvPicPr preferRelativeResize="0"/>
            <p:nvPr/>
          </p:nvPicPr>
          <p:blipFill rotWithShape="1">
            <a:blip r:embed="rId3">
              <a:alphaModFix/>
            </a:blip>
            <a:srcRect l="13102" t="14772" r="14330" b="13023"/>
            <a:stretch/>
          </p:blipFill>
          <p:spPr>
            <a:xfrm>
              <a:off x="623087" y="2016813"/>
              <a:ext cx="457201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3" descr="PyTorch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3086" y="2579209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3" descr="Keras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3200" y="314160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3"/>
            <p:cNvPicPr preferRelativeResize="0"/>
            <p:nvPr/>
          </p:nvPicPr>
          <p:blipFill rotWithShape="1">
            <a:blip r:embed="rId6">
              <a:alphaModFix/>
            </a:blip>
            <a:srcRect r="73385"/>
            <a:stretch/>
          </p:blipFill>
          <p:spPr>
            <a:xfrm>
              <a:off x="623086" y="3705462"/>
              <a:ext cx="457200" cy="4419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3" descr="CUDA"/>
          <p:cNvPicPr preferRelativeResize="0"/>
          <p:nvPr/>
        </p:nvPicPr>
        <p:blipFill rotWithShape="1">
          <a:blip r:embed="rId7">
            <a:alphaModFix/>
          </a:blip>
          <a:srcRect l="2255" t="21104" r="1905" b="21235"/>
          <a:stretch/>
        </p:blipFill>
        <p:spPr>
          <a:xfrm>
            <a:off x="10421438" y="2626734"/>
            <a:ext cx="822960" cy="49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21438" y="2207427"/>
            <a:ext cx="822960" cy="25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11469453" y="2102271"/>
            <a:ext cx="130681" cy="1037438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11;p3"/>
          <p:cNvSpPr txBox="1"/>
          <p:nvPr/>
        </p:nvSpPr>
        <p:spPr>
          <a:xfrm rot="5400000">
            <a:off x="11000123" y="2574774"/>
            <a:ext cx="1031059" cy="9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25" rIns="91425" bIns="91425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General purpose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10347960" y="4223438"/>
            <a:ext cx="1005840" cy="3657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NVDLA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0347960" y="3350007"/>
            <a:ext cx="1005840" cy="3657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FlexASR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10347960" y="3784418"/>
            <a:ext cx="1005840" cy="3657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HLSCNN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10347960" y="4656812"/>
            <a:ext cx="1005840" cy="3657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VTA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1469453" y="3272782"/>
            <a:ext cx="130681" cy="1828800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17;p3"/>
          <p:cNvSpPr txBox="1"/>
          <p:nvPr/>
        </p:nvSpPr>
        <p:spPr>
          <a:xfrm rot="5400000">
            <a:off x="10717283" y="4034012"/>
            <a:ext cx="1822421" cy="9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25" rIns="91425" bIns="91425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Application specific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-596" y="1237721"/>
            <a:ext cx="1940863" cy="5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Applications provided in different DSLs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9947944" y="1398332"/>
            <a:ext cx="1940863" cy="5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Heterogeneous hardware backends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8007081" y="1400510"/>
            <a:ext cx="1940863" cy="5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Executable/ runtime w/HW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8007081" y="2173226"/>
            <a:ext cx="2066185" cy="24835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; CPU instructions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CMP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r0, r1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SUBGT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r0, r0, r1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BNE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loop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; Access accel 1 (MMIO)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r2, 0xffff0000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LDR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r3, 0xffff0010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; Access accel 2 (MMIO)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STR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r4, 0xffff0100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LDR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r5, 0xffff0110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; CPU instructions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MOV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r3, r2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SUBGT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r0, r0, r1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B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 lr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44703" y="2217099"/>
            <a:ext cx="914400" cy="244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3"/>
          <p:cNvGrpSpPr/>
          <p:nvPr/>
        </p:nvGrpSpPr>
        <p:grpSpPr>
          <a:xfrm flipH="1">
            <a:off x="2354472" y="2167485"/>
            <a:ext cx="1191199" cy="1413630"/>
            <a:chOff x="2384786" y="2167432"/>
            <a:chExt cx="1191199" cy="1413630"/>
          </a:xfrm>
        </p:grpSpPr>
        <p:sp>
          <p:nvSpPr>
            <p:cNvPr id="126" name="Google Shape;126;p3"/>
            <p:cNvSpPr/>
            <p:nvPr/>
          </p:nvSpPr>
          <p:spPr>
            <a:xfrm>
              <a:off x="2831936" y="2593581"/>
              <a:ext cx="153542" cy="150590"/>
            </a:xfrm>
            <a:custGeom>
              <a:avLst/>
              <a:gdLst/>
              <a:ahLst/>
              <a:cxnLst/>
              <a:rect l="l" t="t" r="r" b="b"/>
              <a:pathLst>
                <a:path w="153542" h="150590" extrusionOk="0">
                  <a:moveTo>
                    <a:pt x="114871" y="150590"/>
                  </a:moveTo>
                  <a:cubicBezTo>
                    <a:pt x="127219" y="145815"/>
                    <a:pt x="140307" y="143236"/>
                    <a:pt x="153543" y="142970"/>
                  </a:cubicBezTo>
                  <a:cubicBezTo>
                    <a:pt x="124172" y="79134"/>
                    <a:pt x="72428" y="28271"/>
                    <a:pt x="8096" y="0"/>
                  </a:cubicBezTo>
                  <a:cubicBezTo>
                    <a:pt x="7633" y="13074"/>
                    <a:pt x="4894" y="25967"/>
                    <a:pt x="0" y="38100"/>
                  </a:cubicBezTo>
                  <a:cubicBezTo>
                    <a:pt x="49672" y="61868"/>
                    <a:pt x="90068" y="101427"/>
                    <a:pt x="114871" y="150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65986" y="2593581"/>
              <a:ext cx="153828" cy="150590"/>
            </a:xfrm>
            <a:custGeom>
              <a:avLst/>
              <a:gdLst/>
              <a:ahLst/>
              <a:cxnLst/>
              <a:rect l="l" t="t" r="r" b="b"/>
              <a:pathLst>
                <a:path w="153828" h="150590" extrusionOk="0">
                  <a:moveTo>
                    <a:pt x="0" y="142970"/>
                  </a:moveTo>
                  <a:cubicBezTo>
                    <a:pt x="13236" y="143236"/>
                    <a:pt x="26324" y="145815"/>
                    <a:pt x="38672" y="150590"/>
                  </a:cubicBezTo>
                  <a:cubicBezTo>
                    <a:pt x="63548" y="101380"/>
                    <a:pt x="104050" y="61816"/>
                    <a:pt x="153829" y="38100"/>
                  </a:cubicBezTo>
                  <a:cubicBezTo>
                    <a:pt x="148935" y="25967"/>
                    <a:pt x="146195" y="13074"/>
                    <a:pt x="145733" y="0"/>
                  </a:cubicBezTo>
                  <a:cubicBezTo>
                    <a:pt x="81294" y="28214"/>
                    <a:pt x="29442" y="79083"/>
                    <a:pt x="0" y="1429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834603" y="2958770"/>
              <a:ext cx="155352" cy="158686"/>
            </a:xfrm>
            <a:custGeom>
              <a:avLst/>
              <a:gdLst/>
              <a:ahLst/>
              <a:cxnLst/>
              <a:rect l="l" t="t" r="r" b="b"/>
              <a:pathLst>
                <a:path w="155352" h="158686" extrusionOk="0">
                  <a:moveTo>
                    <a:pt x="116110" y="0"/>
                  </a:moveTo>
                  <a:cubicBezTo>
                    <a:pt x="92201" y="51848"/>
                    <a:pt x="51212" y="93915"/>
                    <a:pt x="0" y="119158"/>
                  </a:cubicBezTo>
                  <a:cubicBezTo>
                    <a:pt x="3607" y="130393"/>
                    <a:pt x="5439" y="142123"/>
                    <a:pt x="5429" y="153924"/>
                  </a:cubicBezTo>
                  <a:cubicBezTo>
                    <a:pt x="5429" y="155543"/>
                    <a:pt x="5429" y="157067"/>
                    <a:pt x="5429" y="158687"/>
                  </a:cubicBezTo>
                  <a:cubicBezTo>
                    <a:pt x="73126" y="129032"/>
                    <a:pt x="126812" y="74460"/>
                    <a:pt x="155353" y="6286"/>
                  </a:cubicBezTo>
                  <a:lnTo>
                    <a:pt x="153067" y="6286"/>
                  </a:lnTo>
                  <a:cubicBezTo>
                    <a:pt x="140484" y="6261"/>
                    <a:pt x="127993" y="4136"/>
                    <a:pt x="116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461795" y="2958770"/>
              <a:ext cx="155066" cy="158686"/>
            </a:xfrm>
            <a:custGeom>
              <a:avLst/>
              <a:gdLst/>
              <a:ahLst/>
              <a:cxnLst/>
              <a:rect l="l" t="t" r="r" b="b"/>
              <a:pathLst>
                <a:path w="155066" h="158686" extrusionOk="0">
                  <a:moveTo>
                    <a:pt x="38957" y="0"/>
                  </a:moveTo>
                  <a:cubicBezTo>
                    <a:pt x="27074" y="4136"/>
                    <a:pt x="14583" y="6261"/>
                    <a:pt x="2000" y="6286"/>
                  </a:cubicBezTo>
                  <a:lnTo>
                    <a:pt x="0" y="6286"/>
                  </a:lnTo>
                  <a:cubicBezTo>
                    <a:pt x="28473" y="74407"/>
                    <a:pt x="82048" y="128972"/>
                    <a:pt x="149638" y="158687"/>
                  </a:cubicBezTo>
                  <a:cubicBezTo>
                    <a:pt x="149638" y="157067"/>
                    <a:pt x="149638" y="155543"/>
                    <a:pt x="149638" y="153924"/>
                  </a:cubicBezTo>
                  <a:cubicBezTo>
                    <a:pt x="149628" y="142123"/>
                    <a:pt x="151460" y="130393"/>
                    <a:pt x="155067" y="119158"/>
                  </a:cubicBezTo>
                  <a:cubicBezTo>
                    <a:pt x="103855" y="93915"/>
                    <a:pt x="62866" y="51848"/>
                    <a:pt x="38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387595" y="277455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911470" y="277455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649533" y="3036494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649533" y="251261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84786" y="2167432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911470" y="2167432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833794" y="2359552"/>
              <a:ext cx="155352" cy="158686"/>
            </a:xfrm>
            <a:custGeom>
              <a:avLst/>
              <a:gdLst/>
              <a:ahLst/>
              <a:cxnLst/>
              <a:rect l="l" t="t" r="r" b="b"/>
              <a:pathLst>
                <a:path w="155352" h="158686" extrusionOk="0">
                  <a:moveTo>
                    <a:pt x="116110" y="0"/>
                  </a:moveTo>
                  <a:cubicBezTo>
                    <a:pt x="92201" y="51848"/>
                    <a:pt x="51212" y="93915"/>
                    <a:pt x="0" y="119158"/>
                  </a:cubicBezTo>
                  <a:cubicBezTo>
                    <a:pt x="3607" y="130393"/>
                    <a:pt x="5439" y="142123"/>
                    <a:pt x="5429" y="153924"/>
                  </a:cubicBezTo>
                  <a:cubicBezTo>
                    <a:pt x="5429" y="155543"/>
                    <a:pt x="5429" y="157067"/>
                    <a:pt x="5429" y="158687"/>
                  </a:cubicBezTo>
                  <a:cubicBezTo>
                    <a:pt x="73126" y="129032"/>
                    <a:pt x="126812" y="74460"/>
                    <a:pt x="155353" y="6286"/>
                  </a:cubicBezTo>
                  <a:lnTo>
                    <a:pt x="153067" y="6286"/>
                  </a:lnTo>
                  <a:cubicBezTo>
                    <a:pt x="140484" y="6261"/>
                    <a:pt x="127993" y="4136"/>
                    <a:pt x="116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60986" y="2359552"/>
              <a:ext cx="155066" cy="158686"/>
            </a:xfrm>
            <a:custGeom>
              <a:avLst/>
              <a:gdLst/>
              <a:ahLst/>
              <a:cxnLst/>
              <a:rect l="l" t="t" r="r" b="b"/>
              <a:pathLst>
                <a:path w="155066" h="158686" extrusionOk="0">
                  <a:moveTo>
                    <a:pt x="38957" y="0"/>
                  </a:moveTo>
                  <a:cubicBezTo>
                    <a:pt x="27074" y="4136"/>
                    <a:pt x="14583" y="6261"/>
                    <a:pt x="2000" y="6286"/>
                  </a:cubicBezTo>
                  <a:lnTo>
                    <a:pt x="0" y="6286"/>
                  </a:lnTo>
                  <a:cubicBezTo>
                    <a:pt x="28473" y="74407"/>
                    <a:pt x="82048" y="128972"/>
                    <a:pt x="149638" y="158687"/>
                  </a:cubicBezTo>
                  <a:cubicBezTo>
                    <a:pt x="149638" y="157067"/>
                    <a:pt x="149638" y="155543"/>
                    <a:pt x="149638" y="153924"/>
                  </a:cubicBezTo>
                  <a:cubicBezTo>
                    <a:pt x="149628" y="142123"/>
                    <a:pt x="151460" y="130393"/>
                    <a:pt x="155067" y="119158"/>
                  </a:cubicBezTo>
                  <a:cubicBezTo>
                    <a:pt x="103855" y="93915"/>
                    <a:pt x="62866" y="51848"/>
                    <a:pt x="38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-1956939">
              <a:off x="3079506" y="2761522"/>
              <a:ext cx="179832" cy="290512"/>
            </a:xfrm>
            <a:custGeom>
              <a:avLst/>
              <a:gdLst/>
              <a:ahLst/>
              <a:cxnLst/>
              <a:rect l="l" t="t" r="r" b="b"/>
              <a:pathLst>
                <a:path w="179832" h="290512" extrusionOk="0">
                  <a:moveTo>
                    <a:pt x="38957" y="281464"/>
                  </a:moveTo>
                  <a:cubicBezTo>
                    <a:pt x="38100" y="274987"/>
                    <a:pt x="38100" y="268510"/>
                    <a:pt x="38100" y="261938"/>
                  </a:cubicBezTo>
                  <a:cubicBezTo>
                    <a:pt x="38108" y="166202"/>
                    <a:pt x="93295" y="79045"/>
                    <a:pt x="179832" y="38100"/>
                  </a:cubicBezTo>
                  <a:cubicBezTo>
                    <a:pt x="174938" y="25967"/>
                    <a:pt x="172199" y="13074"/>
                    <a:pt x="171736" y="0"/>
                  </a:cubicBezTo>
                  <a:cubicBezTo>
                    <a:pt x="67474" y="45368"/>
                    <a:pt x="32" y="148234"/>
                    <a:pt x="0" y="261938"/>
                  </a:cubicBezTo>
                  <a:cubicBezTo>
                    <a:pt x="0" y="271653"/>
                    <a:pt x="476" y="281178"/>
                    <a:pt x="1429" y="290513"/>
                  </a:cubicBezTo>
                  <a:cubicBezTo>
                    <a:pt x="13325" y="285359"/>
                    <a:pt x="26020" y="282299"/>
                    <a:pt x="38957" y="2814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 rot="1797402">
              <a:off x="3335900" y="2764812"/>
              <a:ext cx="179546" cy="290512"/>
            </a:xfrm>
            <a:custGeom>
              <a:avLst/>
              <a:gdLst/>
              <a:ahLst/>
              <a:cxnLst/>
              <a:rect l="l" t="t" r="r" b="b"/>
              <a:pathLst>
                <a:path w="179546" h="290512" extrusionOk="0">
                  <a:moveTo>
                    <a:pt x="141446" y="261938"/>
                  </a:moveTo>
                  <a:cubicBezTo>
                    <a:pt x="141446" y="268510"/>
                    <a:pt x="141446" y="274987"/>
                    <a:pt x="140589" y="280988"/>
                  </a:cubicBezTo>
                  <a:cubicBezTo>
                    <a:pt x="153554" y="281973"/>
                    <a:pt x="166251" y="285196"/>
                    <a:pt x="178117" y="290513"/>
                  </a:cubicBezTo>
                  <a:cubicBezTo>
                    <a:pt x="179070" y="280988"/>
                    <a:pt x="179546" y="271463"/>
                    <a:pt x="179546" y="261938"/>
                  </a:cubicBezTo>
                  <a:cubicBezTo>
                    <a:pt x="179563" y="148301"/>
                    <a:pt x="112245" y="45454"/>
                    <a:pt x="8096" y="0"/>
                  </a:cubicBezTo>
                  <a:cubicBezTo>
                    <a:pt x="7633" y="13074"/>
                    <a:pt x="4894" y="25967"/>
                    <a:pt x="0" y="38100"/>
                  </a:cubicBezTo>
                  <a:cubicBezTo>
                    <a:pt x="86426" y="79128"/>
                    <a:pt x="141491" y="166267"/>
                    <a:pt x="141446" y="261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223762" y="260541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223762" y="303126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3620217">
              <a:off x="2738669" y="3208514"/>
              <a:ext cx="179832" cy="290512"/>
            </a:xfrm>
            <a:custGeom>
              <a:avLst/>
              <a:gdLst/>
              <a:ahLst/>
              <a:cxnLst/>
              <a:rect l="l" t="t" r="r" b="b"/>
              <a:pathLst>
                <a:path w="179832" h="290512" extrusionOk="0">
                  <a:moveTo>
                    <a:pt x="38957" y="281464"/>
                  </a:moveTo>
                  <a:cubicBezTo>
                    <a:pt x="38100" y="274987"/>
                    <a:pt x="38100" y="268510"/>
                    <a:pt x="38100" y="261938"/>
                  </a:cubicBezTo>
                  <a:cubicBezTo>
                    <a:pt x="38108" y="166202"/>
                    <a:pt x="93295" y="79045"/>
                    <a:pt x="179832" y="38100"/>
                  </a:cubicBezTo>
                  <a:cubicBezTo>
                    <a:pt x="174938" y="25967"/>
                    <a:pt x="172199" y="13074"/>
                    <a:pt x="171736" y="0"/>
                  </a:cubicBezTo>
                  <a:cubicBezTo>
                    <a:pt x="67474" y="45368"/>
                    <a:pt x="32" y="148234"/>
                    <a:pt x="0" y="261938"/>
                  </a:cubicBezTo>
                  <a:cubicBezTo>
                    <a:pt x="0" y="271653"/>
                    <a:pt x="476" y="281178"/>
                    <a:pt x="1429" y="290513"/>
                  </a:cubicBezTo>
                  <a:cubicBezTo>
                    <a:pt x="13325" y="285359"/>
                    <a:pt x="26020" y="282299"/>
                    <a:pt x="38957" y="2814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942177" y="3428662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 rot="3612773">
              <a:off x="3115555" y="3217819"/>
              <a:ext cx="179546" cy="290512"/>
            </a:xfrm>
            <a:custGeom>
              <a:avLst/>
              <a:gdLst/>
              <a:ahLst/>
              <a:cxnLst/>
              <a:rect l="l" t="t" r="r" b="b"/>
              <a:pathLst>
                <a:path w="179546" h="290512" extrusionOk="0">
                  <a:moveTo>
                    <a:pt x="141446" y="261938"/>
                  </a:moveTo>
                  <a:cubicBezTo>
                    <a:pt x="141446" y="268510"/>
                    <a:pt x="141446" y="274987"/>
                    <a:pt x="140589" y="280988"/>
                  </a:cubicBezTo>
                  <a:cubicBezTo>
                    <a:pt x="153554" y="281973"/>
                    <a:pt x="166251" y="285196"/>
                    <a:pt x="178117" y="290513"/>
                  </a:cubicBezTo>
                  <a:cubicBezTo>
                    <a:pt x="179070" y="280988"/>
                    <a:pt x="179546" y="271463"/>
                    <a:pt x="179546" y="261938"/>
                  </a:cubicBezTo>
                  <a:cubicBezTo>
                    <a:pt x="179563" y="148301"/>
                    <a:pt x="112245" y="45454"/>
                    <a:pt x="8096" y="0"/>
                  </a:cubicBezTo>
                  <a:cubicBezTo>
                    <a:pt x="7633" y="13074"/>
                    <a:pt x="4894" y="25967"/>
                    <a:pt x="0" y="38100"/>
                  </a:cubicBezTo>
                  <a:cubicBezTo>
                    <a:pt x="86426" y="79128"/>
                    <a:pt x="141491" y="166267"/>
                    <a:pt x="141446" y="261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101;p3">
            <a:extLst>
              <a:ext uri="{FF2B5EF4-FFF2-40B4-BE49-F238E27FC236}">
                <a16:creationId xmlns:a16="http://schemas.microsoft.com/office/drawing/2014/main" id="{90F8F6EE-C397-FC47-827F-7396221468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165" y="122541"/>
            <a:ext cx="10887635" cy="96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600" b="0" dirty="0">
                <a:solidFill>
                  <a:schemeClr val="tx1"/>
                </a:solidFill>
                <a:latin typeface="+mj-lt"/>
              </a:rPr>
              <a:t>Instruction Level Abstraction (ILA)</a:t>
            </a:r>
            <a:endParaRPr sz="36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3" name="Google Shape;45;p1" descr="See the source image">
            <a:extLst>
              <a:ext uri="{FF2B5EF4-FFF2-40B4-BE49-F238E27FC236}">
                <a16:creationId xmlns:a16="http://schemas.microsoft.com/office/drawing/2014/main" id="{D6B2ED69-E9D8-8542-B389-9EDE606F529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20439" b="20646"/>
          <a:stretch/>
        </p:blipFill>
        <p:spPr>
          <a:xfrm>
            <a:off x="7589421" y="1030547"/>
            <a:ext cx="1102409" cy="64948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124;p3">
            <a:extLst>
              <a:ext uri="{FF2B5EF4-FFF2-40B4-BE49-F238E27FC236}">
                <a16:creationId xmlns:a16="http://schemas.microsoft.com/office/drawing/2014/main" id="{11517B2F-F094-4B90-BD25-37D762D85D7A}"/>
              </a:ext>
            </a:extLst>
          </p:cNvPr>
          <p:cNvSpPr/>
          <p:nvPr/>
        </p:nvSpPr>
        <p:spPr>
          <a:xfrm>
            <a:off x="1767326" y="1228511"/>
            <a:ext cx="2174140" cy="5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defRPr/>
            </a:pPr>
            <a:r>
              <a:rPr lang="pt-BR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Compiler IR</a:t>
            </a:r>
            <a:br>
              <a:rPr lang="pt-BR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(e.g. Relay IRModule)</a:t>
            </a:r>
            <a:endParaRPr lang="pt-BR" sz="1600" dirty="0">
              <a:solidFill>
                <a:prstClr val="black"/>
              </a:solidFill>
            </a:endParaRPr>
          </a:p>
        </p:txBody>
      </p:sp>
      <p:grpSp>
        <p:nvGrpSpPr>
          <p:cNvPr id="49" name="Google Shape;196;p4">
            <a:extLst>
              <a:ext uri="{FF2B5EF4-FFF2-40B4-BE49-F238E27FC236}">
                <a16:creationId xmlns:a16="http://schemas.microsoft.com/office/drawing/2014/main" id="{784D8699-E972-4518-BEE6-3B67C1FBA941}"/>
              </a:ext>
            </a:extLst>
          </p:cNvPr>
          <p:cNvGrpSpPr/>
          <p:nvPr/>
        </p:nvGrpSpPr>
        <p:grpSpPr>
          <a:xfrm>
            <a:off x="4065267" y="1969159"/>
            <a:ext cx="3602395" cy="2033007"/>
            <a:chOff x="4065267" y="2199895"/>
            <a:chExt cx="3602395" cy="2033007"/>
          </a:xfrm>
        </p:grpSpPr>
        <p:grpSp>
          <p:nvGrpSpPr>
            <p:cNvPr id="54" name="Google Shape;197;p4">
              <a:extLst>
                <a:ext uri="{FF2B5EF4-FFF2-40B4-BE49-F238E27FC236}">
                  <a16:creationId xmlns:a16="http://schemas.microsoft.com/office/drawing/2014/main" id="{86C0F4FC-9ADA-44ED-A2F0-B13F8A269A85}"/>
                </a:ext>
              </a:extLst>
            </p:cNvPr>
            <p:cNvGrpSpPr/>
            <p:nvPr/>
          </p:nvGrpSpPr>
          <p:grpSpPr>
            <a:xfrm>
              <a:off x="4134861" y="2292803"/>
              <a:ext cx="466752" cy="466752"/>
              <a:chOff x="4772048" y="2506633"/>
              <a:chExt cx="676275" cy="676275"/>
            </a:xfrm>
          </p:grpSpPr>
          <p:sp>
            <p:nvSpPr>
              <p:cNvPr id="67" name="Google Shape;198;p4">
                <a:extLst>
                  <a:ext uri="{FF2B5EF4-FFF2-40B4-BE49-F238E27FC236}">
                    <a16:creationId xmlns:a16="http://schemas.microsoft.com/office/drawing/2014/main" id="{12663E4A-18B3-4191-9359-38EA9EDE1B8C}"/>
                  </a:ext>
                </a:extLst>
              </p:cNvPr>
              <p:cNvSpPr/>
              <p:nvPr/>
            </p:nvSpPr>
            <p:spPr>
              <a:xfrm flipH="1">
                <a:off x="4850440" y="2587595"/>
                <a:ext cx="153542" cy="150590"/>
              </a:xfrm>
              <a:custGeom>
                <a:avLst/>
                <a:gdLst/>
                <a:ahLst/>
                <a:cxnLst/>
                <a:rect l="l" t="t" r="r" b="b"/>
                <a:pathLst>
                  <a:path w="153542" h="150590" extrusionOk="0">
                    <a:moveTo>
                      <a:pt x="114871" y="150590"/>
                    </a:moveTo>
                    <a:cubicBezTo>
                      <a:pt x="127219" y="145815"/>
                      <a:pt x="140307" y="143236"/>
                      <a:pt x="153543" y="142970"/>
                    </a:cubicBezTo>
                    <a:cubicBezTo>
                      <a:pt x="124172" y="79134"/>
                      <a:pt x="72428" y="28271"/>
                      <a:pt x="8096" y="0"/>
                    </a:cubicBezTo>
                    <a:cubicBezTo>
                      <a:pt x="7633" y="13074"/>
                      <a:pt x="4894" y="25967"/>
                      <a:pt x="0" y="38100"/>
                    </a:cubicBezTo>
                    <a:cubicBezTo>
                      <a:pt x="49672" y="61868"/>
                      <a:pt x="90068" y="101427"/>
                      <a:pt x="114871" y="1505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199;p4">
                <a:extLst>
                  <a:ext uri="{FF2B5EF4-FFF2-40B4-BE49-F238E27FC236}">
                    <a16:creationId xmlns:a16="http://schemas.microsoft.com/office/drawing/2014/main" id="{1FFF9443-250E-46C9-A5F4-54248676CB9D}"/>
                  </a:ext>
                </a:extLst>
              </p:cNvPr>
              <p:cNvSpPr/>
              <p:nvPr/>
            </p:nvSpPr>
            <p:spPr>
              <a:xfrm flipH="1">
                <a:off x="5216104" y="2587595"/>
                <a:ext cx="153828" cy="150590"/>
              </a:xfrm>
              <a:custGeom>
                <a:avLst/>
                <a:gdLst/>
                <a:ahLst/>
                <a:cxnLst/>
                <a:rect l="l" t="t" r="r" b="b"/>
                <a:pathLst>
                  <a:path w="153828" h="150590" extrusionOk="0">
                    <a:moveTo>
                      <a:pt x="0" y="142970"/>
                    </a:moveTo>
                    <a:cubicBezTo>
                      <a:pt x="13236" y="143236"/>
                      <a:pt x="26324" y="145815"/>
                      <a:pt x="38672" y="150590"/>
                    </a:cubicBezTo>
                    <a:cubicBezTo>
                      <a:pt x="63548" y="101380"/>
                      <a:pt x="104050" y="61816"/>
                      <a:pt x="153829" y="38100"/>
                    </a:cubicBezTo>
                    <a:cubicBezTo>
                      <a:pt x="148935" y="25967"/>
                      <a:pt x="146195" y="13074"/>
                      <a:pt x="145733" y="0"/>
                    </a:cubicBezTo>
                    <a:cubicBezTo>
                      <a:pt x="81294" y="28214"/>
                      <a:pt x="29442" y="79083"/>
                      <a:pt x="0" y="14297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200;p4">
                <a:extLst>
                  <a:ext uri="{FF2B5EF4-FFF2-40B4-BE49-F238E27FC236}">
                    <a16:creationId xmlns:a16="http://schemas.microsoft.com/office/drawing/2014/main" id="{E0E5CB8A-B593-449F-A8A4-88CA542DA193}"/>
                  </a:ext>
                </a:extLst>
              </p:cNvPr>
              <p:cNvSpPr/>
              <p:nvPr/>
            </p:nvSpPr>
            <p:spPr>
              <a:xfrm flipH="1">
                <a:off x="4845963" y="2952784"/>
                <a:ext cx="155352" cy="158686"/>
              </a:xfrm>
              <a:custGeom>
                <a:avLst/>
                <a:gdLst/>
                <a:ahLst/>
                <a:cxnLst/>
                <a:rect l="l" t="t" r="r" b="b"/>
                <a:pathLst>
                  <a:path w="155352" h="158686" extrusionOk="0">
                    <a:moveTo>
                      <a:pt x="116110" y="0"/>
                    </a:moveTo>
                    <a:cubicBezTo>
                      <a:pt x="92201" y="51848"/>
                      <a:pt x="51212" y="93915"/>
                      <a:pt x="0" y="119158"/>
                    </a:cubicBezTo>
                    <a:cubicBezTo>
                      <a:pt x="3607" y="130393"/>
                      <a:pt x="5439" y="142123"/>
                      <a:pt x="5429" y="153924"/>
                    </a:cubicBezTo>
                    <a:cubicBezTo>
                      <a:pt x="5429" y="155543"/>
                      <a:pt x="5429" y="157067"/>
                      <a:pt x="5429" y="158687"/>
                    </a:cubicBezTo>
                    <a:cubicBezTo>
                      <a:pt x="73126" y="129032"/>
                      <a:pt x="126812" y="74460"/>
                      <a:pt x="155353" y="6286"/>
                    </a:cubicBezTo>
                    <a:lnTo>
                      <a:pt x="153067" y="6286"/>
                    </a:lnTo>
                    <a:cubicBezTo>
                      <a:pt x="140484" y="6261"/>
                      <a:pt x="127993" y="4136"/>
                      <a:pt x="11611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201;p4">
                <a:extLst>
                  <a:ext uri="{FF2B5EF4-FFF2-40B4-BE49-F238E27FC236}">
                    <a16:creationId xmlns:a16="http://schemas.microsoft.com/office/drawing/2014/main" id="{8E3AC848-6062-4AD0-A6D7-143201274790}"/>
                  </a:ext>
                </a:extLst>
              </p:cNvPr>
              <p:cNvSpPr/>
              <p:nvPr/>
            </p:nvSpPr>
            <p:spPr>
              <a:xfrm flipH="1">
                <a:off x="5219057" y="2952784"/>
                <a:ext cx="155066" cy="158686"/>
              </a:xfrm>
              <a:custGeom>
                <a:avLst/>
                <a:gdLst/>
                <a:ahLst/>
                <a:cxnLst/>
                <a:rect l="l" t="t" r="r" b="b"/>
                <a:pathLst>
                  <a:path w="155066" h="158686" extrusionOk="0">
                    <a:moveTo>
                      <a:pt x="38957" y="0"/>
                    </a:moveTo>
                    <a:cubicBezTo>
                      <a:pt x="27074" y="4136"/>
                      <a:pt x="14583" y="6261"/>
                      <a:pt x="2000" y="6286"/>
                    </a:cubicBezTo>
                    <a:lnTo>
                      <a:pt x="0" y="6286"/>
                    </a:lnTo>
                    <a:cubicBezTo>
                      <a:pt x="28473" y="74407"/>
                      <a:pt x="82048" y="128972"/>
                      <a:pt x="149638" y="158687"/>
                    </a:cubicBezTo>
                    <a:cubicBezTo>
                      <a:pt x="149638" y="157067"/>
                      <a:pt x="149638" y="155543"/>
                      <a:pt x="149638" y="153924"/>
                    </a:cubicBezTo>
                    <a:cubicBezTo>
                      <a:pt x="149628" y="142123"/>
                      <a:pt x="151460" y="130393"/>
                      <a:pt x="155067" y="119158"/>
                    </a:cubicBezTo>
                    <a:cubicBezTo>
                      <a:pt x="103855" y="93915"/>
                      <a:pt x="62866" y="51848"/>
                      <a:pt x="3895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02;p4">
                <a:extLst>
                  <a:ext uri="{FF2B5EF4-FFF2-40B4-BE49-F238E27FC236}">
                    <a16:creationId xmlns:a16="http://schemas.microsoft.com/office/drawing/2014/main" id="{A3B58007-B962-4F4A-A55F-9F3CCAEB95B4}"/>
                  </a:ext>
                </a:extLst>
              </p:cNvPr>
              <p:cNvSpPr/>
              <p:nvPr/>
            </p:nvSpPr>
            <p:spPr>
              <a:xfrm flipH="1">
                <a:off x="5295923" y="276857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 extrusionOk="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03;p4">
                <a:extLst>
                  <a:ext uri="{FF2B5EF4-FFF2-40B4-BE49-F238E27FC236}">
                    <a16:creationId xmlns:a16="http://schemas.microsoft.com/office/drawing/2014/main" id="{BC39ED67-7D2F-481D-AECD-1CCA6C70BC86}"/>
                  </a:ext>
                </a:extLst>
              </p:cNvPr>
              <p:cNvSpPr/>
              <p:nvPr/>
            </p:nvSpPr>
            <p:spPr>
              <a:xfrm flipH="1">
                <a:off x="4772048" y="276857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 extrusionOk="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04;p4">
                <a:extLst>
                  <a:ext uri="{FF2B5EF4-FFF2-40B4-BE49-F238E27FC236}">
                    <a16:creationId xmlns:a16="http://schemas.microsoft.com/office/drawing/2014/main" id="{81FE8967-F1E8-4BCD-880A-26B9D6A460EF}"/>
                  </a:ext>
                </a:extLst>
              </p:cNvPr>
              <p:cNvSpPr/>
              <p:nvPr/>
            </p:nvSpPr>
            <p:spPr>
              <a:xfrm flipH="1">
                <a:off x="5033985" y="3030508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 extrusionOk="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05;p4">
                <a:extLst>
                  <a:ext uri="{FF2B5EF4-FFF2-40B4-BE49-F238E27FC236}">
                    <a16:creationId xmlns:a16="http://schemas.microsoft.com/office/drawing/2014/main" id="{E50957E0-4DFC-4578-A77B-32609AE1DED3}"/>
                  </a:ext>
                </a:extLst>
              </p:cNvPr>
              <p:cNvSpPr/>
              <p:nvPr/>
            </p:nvSpPr>
            <p:spPr>
              <a:xfrm flipH="1">
                <a:off x="5033985" y="2506633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 extrusionOk="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206;p4">
              <a:extLst>
                <a:ext uri="{FF2B5EF4-FFF2-40B4-BE49-F238E27FC236}">
                  <a16:creationId xmlns:a16="http://schemas.microsoft.com/office/drawing/2014/main" id="{34E3803B-643B-4DFF-A73F-A5F0F0FE6BE0}"/>
                </a:ext>
              </a:extLst>
            </p:cNvPr>
            <p:cNvSpPr/>
            <p:nvPr/>
          </p:nvSpPr>
          <p:spPr>
            <a:xfrm>
              <a:off x="5240321" y="2199895"/>
              <a:ext cx="2427340" cy="6325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FlexASR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func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 A: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instr. 1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 (STR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r2, 0xffff0000)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instr. 2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 (LDR r3, 0xffff0010)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oogle Shape;207;p4">
              <a:extLst>
                <a:ext uri="{FF2B5EF4-FFF2-40B4-BE49-F238E27FC236}">
                  <a16:creationId xmlns:a16="http://schemas.microsoft.com/office/drawing/2014/main" id="{17FA5741-C375-4693-8A60-37415E4865A7}"/>
                </a:ext>
              </a:extLst>
            </p:cNvPr>
            <p:cNvGrpSpPr/>
            <p:nvPr/>
          </p:nvGrpSpPr>
          <p:grpSpPr>
            <a:xfrm>
              <a:off x="4192968" y="3711630"/>
              <a:ext cx="376115" cy="387961"/>
              <a:chOff x="4445542" y="3486270"/>
              <a:chExt cx="560593" cy="578250"/>
            </a:xfrm>
          </p:grpSpPr>
          <p:sp>
            <p:nvSpPr>
              <p:cNvPr id="63" name="Google Shape;208;p4">
                <a:extLst>
                  <a:ext uri="{FF2B5EF4-FFF2-40B4-BE49-F238E27FC236}">
                    <a16:creationId xmlns:a16="http://schemas.microsoft.com/office/drawing/2014/main" id="{CF8EDF53-FAEE-4C95-AD79-5DAA13D0A747}"/>
                  </a:ext>
                </a:extLst>
              </p:cNvPr>
              <p:cNvSpPr/>
              <p:nvPr/>
            </p:nvSpPr>
            <p:spPr>
              <a:xfrm rot="1956939" flipH="1">
                <a:off x="4762189" y="3642376"/>
                <a:ext cx="179832" cy="290512"/>
              </a:xfrm>
              <a:custGeom>
                <a:avLst/>
                <a:gdLst/>
                <a:ahLst/>
                <a:cxnLst/>
                <a:rect l="l" t="t" r="r" b="b"/>
                <a:pathLst>
                  <a:path w="179832" h="290512" extrusionOk="0">
                    <a:moveTo>
                      <a:pt x="38957" y="281464"/>
                    </a:moveTo>
                    <a:cubicBezTo>
                      <a:pt x="38100" y="274987"/>
                      <a:pt x="38100" y="268510"/>
                      <a:pt x="38100" y="261938"/>
                    </a:cubicBezTo>
                    <a:cubicBezTo>
                      <a:pt x="38108" y="166202"/>
                      <a:pt x="93295" y="79045"/>
                      <a:pt x="179832" y="38100"/>
                    </a:cubicBezTo>
                    <a:cubicBezTo>
                      <a:pt x="174938" y="25967"/>
                      <a:pt x="172199" y="13074"/>
                      <a:pt x="171736" y="0"/>
                    </a:cubicBezTo>
                    <a:cubicBezTo>
                      <a:pt x="67474" y="45368"/>
                      <a:pt x="32" y="148234"/>
                      <a:pt x="0" y="261938"/>
                    </a:cubicBezTo>
                    <a:cubicBezTo>
                      <a:pt x="0" y="271653"/>
                      <a:pt x="476" y="281178"/>
                      <a:pt x="1429" y="290513"/>
                    </a:cubicBezTo>
                    <a:cubicBezTo>
                      <a:pt x="13325" y="285359"/>
                      <a:pt x="26020" y="282299"/>
                      <a:pt x="38957" y="28146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09;p4">
                <a:extLst>
                  <a:ext uri="{FF2B5EF4-FFF2-40B4-BE49-F238E27FC236}">
                    <a16:creationId xmlns:a16="http://schemas.microsoft.com/office/drawing/2014/main" id="{263FF7E7-42C0-44B5-BA19-6F71DF237661}"/>
                  </a:ext>
                </a:extLst>
              </p:cNvPr>
              <p:cNvSpPr/>
              <p:nvPr/>
            </p:nvSpPr>
            <p:spPr>
              <a:xfrm rot="-1797402" flipH="1">
                <a:off x="4506081" y="3645666"/>
                <a:ext cx="179546" cy="290512"/>
              </a:xfrm>
              <a:custGeom>
                <a:avLst/>
                <a:gdLst/>
                <a:ahLst/>
                <a:cxnLst/>
                <a:rect l="l" t="t" r="r" b="b"/>
                <a:pathLst>
                  <a:path w="179546" h="290512" extrusionOk="0">
                    <a:moveTo>
                      <a:pt x="141446" y="261938"/>
                    </a:moveTo>
                    <a:cubicBezTo>
                      <a:pt x="141446" y="268510"/>
                      <a:pt x="141446" y="274987"/>
                      <a:pt x="140589" y="280988"/>
                    </a:cubicBezTo>
                    <a:cubicBezTo>
                      <a:pt x="153554" y="281973"/>
                      <a:pt x="166251" y="285196"/>
                      <a:pt x="178117" y="290513"/>
                    </a:cubicBezTo>
                    <a:cubicBezTo>
                      <a:pt x="179070" y="280988"/>
                      <a:pt x="179546" y="271463"/>
                      <a:pt x="179546" y="261938"/>
                    </a:cubicBezTo>
                    <a:cubicBezTo>
                      <a:pt x="179563" y="148301"/>
                      <a:pt x="112245" y="45454"/>
                      <a:pt x="8096" y="0"/>
                    </a:cubicBezTo>
                    <a:cubicBezTo>
                      <a:pt x="7633" y="13074"/>
                      <a:pt x="4894" y="25967"/>
                      <a:pt x="0" y="38100"/>
                    </a:cubicBezTo>
                    <a:cubicBezTo>
                      <a:pt x="86426" y="79128"/>
                      <a:pt x="141491" y="166267"/>
                      <a:pt x="141446" y="2619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210;p4">
                <a:extLst>
                  <a:ext uri="{FF2B5EF4-FFF2-40B4-BE49-F238E27FC236}">
                    <a16:creationId xmlns:a16="http://schemas.microsoft.com/office/drawing/2014/main" id="{FF882073-679A-41FA-8778-DF0BF1AE6856}"/>
                  </a:ext>
                </a:extLst>
              </p:cNvPr>
              <p:cNvSpPr/>
              <p:nvPr/>
            </p:nvSpPr>
            <p:spPr>
              <a:xfrm flipH="1">
                <a:off x="4645365" y="348627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 extrusionOk="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11;p4">
                <a:extLst>
                  <a:ext uri="{FF2B5EF4-FFF2-40B4-BE49-F238E27FC236}">
                    <a16:creationId xmlns:a16="http://schemas.microsoft.com/office/drawing/2014/main" id="{507B0078-2323-4A54-8300-AEE44F474BD6}"/>
                  </a:ext>
                </a:extLst>
              </p:cNvPr>
              <p:cNvSpPr/>
              <p:nvPr/>
            </p:nvSpPr>
            <p:spPr>
              <a:xfrm flipH="1">
                <a:off x="4645365" y="391212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 extrusionOk="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" name="Google Shape;212;p4">
              <a:extLst>
                <a:ext uri="{FF2B5EF4-FFF2-40B4-BE49-F238E27FC236}">
                  <a16:creationId xmlns:a16="http://schemas.microsoft.com/office/drawing/2014/main" id="{53A33429-C984-437A-B5DB-BE53BD088C15}"/>
                </a:ext>
              </a:extLst>
            </p:cNvPr>
            <p:cNvSpPr/>
            <p:nvPr/>
          </p:nvSpPr>
          <p:spPr>
            <a:xfrm>
              <a:off x="5240322" y="2900131"/>
              <a:ext cx="2427340" cy="6325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FlexASR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func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 B: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instr. 3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(STR r2, 0xffffaa00)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instr. 4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(LDR r3, 0xffffaabb)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213;p4">
              <a:extLst>
                <a:ext uri="{FF2B5EF4-FFF2-40B4-BE49-F238E27FC236}">
                  <a16:creationId xmlns:a16="http://schemas.microsoft.com/office/drawing/2014/main" id="{7C1EC0B5-F502-442B-ADE6-4F1C045E28EC}"/>
                </a:ext>
              </a:extLst>
            </p:cNvPr>
            <p:cNvSpPr/>
            <p:nvPr/>
          </p:nvSpPr>
          <p:spPr>
            <a:xfrm>
              <a:off x="5240321" y="3600367"/>
              <a:ext cx="2427340" cy="63253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NVDLA func C: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instr. 5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(STR r4, 0xffff0100)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instr. 6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(LDR r5, 0xffff0110)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Google Shape;214;p4" descr="Circular flowchart">
              <a:extLst>
                <a:ext uri="{FF2B5EF4-FFF2-40B4-BE49-F238E27FC236}">
                  <a16:creationId xmlns:a16="http://schemas.microsoft.com/office/drawing/2014/main" id="{E1592B62-CA83-4198-BEEB-567DC3A06D9F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065267" y="2918527"/>
              <a:ext cx="588302" cy="5883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" name="Google Shape;215;p4">
              <a:extLst>
                <a:ext uri="{FF2B5EF4-FFF2-40B4-BE49-F238E27FC236}">
                  <a16:creationId xmlns:a16="http://schemas.microsoft.com/office/drawing/2014/main" id="{B66954DD-160A-43B7-A36C-B5AC1599B3D4}"/>
                </a:ext>
              </a:extLst>
            </p:cNvPr>
            <p:cNvCxnSpPr/>
            <p:nvPr/>
          </p:nvCxnSpPr>
          <p:spPr>
            <a:xfrm>
              <a:off x="4720668" y="2515318"/>
              <a:ext cx="36576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61" name="Google Shape;216;p4">
              <a:extLst>
                <a:ext uri="{FF2B5EF4-FFF2-40B4-BE49-F238E27FC236}">
                  <a16:creationId xmlns:a16="http://schemas.microsoft.com/office/drawing/2014/main" id="{DAF4C86A-08C1-453B-B9BF-A53CABAB5F05}"/>
                </a:ext>
              </a:extLst>
            </p:cNvPr>
            <p:cNvCxnSpPr/>
            <p:nvPr/>
          </p:nvCxnSpPr>
          <p:spPr>
            <a:xfrm>
              <a:off x="4720668" y="3171663"/>
              <a:ext cx="36576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62" name="Google Shape;217;p4">
              <a:extLst>
                <a:ext uri="{FF2B5EF4-FFF2-40B4-BE49-F238E27FC236}">
                  <a16:creationId xmlns:a16="http://schemas.microsoft.com/office/drawing/2014/main" id="{DD2CCA21-8157-48EE-AA90-47A946F1FB6C}"/>
                </a:ext>
              </a:extLst>
            </p:cNvPr>
            <p:cNvCxnSpPr/>
            <p:nvPr/>
          </p:nvCxnSpPr>
          <p:spPr>
            <a:xfrm>
              <a:off x="4720668" y="3898312"/>
              <a:ext cx="36576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sp>
        <p:nvSpPr>
          <p:cNvPr id="75" name="Google Shape;195;p4">
            <a:extLst>
              <a:ext uri="{FF2B5EF4-FFF2-40B4-BE49-F238E27FC236}">
                <a16:creationId xmlns:a16="http://schemas.microsoft.com/office/drawing/2014/main" id="{922AE923-E87A-4FD2-8896-83860299C2E8}"/>
              </a:ext>
            </a:extLst>
          </p:cNvPr>
          <p:cNvSpPr/>
          <p:nvPr/>
        </p:nvSpPr>
        <p:spPr>
          <a:xfrm>
            <a:off x="4420829" y="1167281"/>
            <a:ext cx="2570707" cy="5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Relay-to-HW mapping via ILA models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4EC83B9-791A-4C63-8696-4B5FF7347CAA}"/>
              </a:ext>
            </a:extLst>
          </p:cNvPr>
          <p:cNvSpPr/>
          <p:nvPr/>
        </p:nvSpPr>
        <p:spPr>
          <a:xfrm>
            <a:off x="1308543" y="5612281"/>
            <a:ext cx="92028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I extend the ILA methodology to model hardware data-parallelism.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EE40E962-C476-4474-8433-E9AF8094C1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19" y="4225810"/>
            <a:ext cx="3677327" cy="10650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00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819B-04D8-4903-B4A0-D1EE54F1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FD9FD-FBF7-486F-B6C9-06127C27A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Background: Instruction Level Abstraction (ILA)</a:t>
            </a:r>
          </a:p>
          <a:p>
            <a:pPr marL="0" indent="0">
              <a:buNone/>
            </a:pPr>
            <a:r>
              <a:rPr lang="en-US" dirty="0"/>
              <a:t>SIMD (Single Instruction, Multiple Data) Instructions</a:t>
            </a:r>
          </a:p>
          <a:p>
            <a:pPr marL="0" indent="0">
              <a:buNone/>
            </a:pPr>
            <a:r>
              <a:rPr lang="en-US" dirty="0"/>
              <a:t>Nested SIMD Instructions, SIMD Transformations</a:t>
            </a:r>
          </a:p>
          <a:p>
            <a:pPr marL="0" indent="0">
              <a:buNone/>
            </a:pPr>
            <a:r>
              <a:rPr lang="en-US" dirty="0"/>
              <a:t>Key Points</a:t>
            </a:r>
          </a:p>
          <a:p>
            <a:pPr marL="0" indent="0">
              <a:buNone/>
            </a:pPr>
            <a:r>
              <a:rPr lang="en-US" dirty="0"/>
              <a:t>Related Work</a:t>
            </a:r>
          </a:p>
          <a:p>
            <a:pPr marL="0" indent="0">
              <a:buNone/>
            </a:pPr>
            <a:r>
              <a:rPr lang="en-US" dirty="0"/>
              <a:t>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C9AEF-7334-451B-B684-C875A3C9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1D97AE-6714-7649-B139-57CC8CD4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the Specification Gap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1E80DFD-BBDF-234A-BEF2-0CAFD2F03D04}"/>
              </a:ext>
            </a:extLst>
          </p:cNvPr>
          <p:cNvSpPr txBox="1">
            <a:spLocks/>
          </p:cNvSpPr>
          <p:nvPr/>
        </p:nvSpPr>
        <p:spPr>
          <a:xfrm>
            <a:off x="2045071" y="1676965"/>
            <a:ext cx="4217950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>
                <a:solidFill>
                  <a:srgbClr val="4472C4">
                    <a:lumMod val="75000"/>
                  </a:srgbClr>
                </a:solidFill>
                <a:latin typeface="Arial" panose="020B0604020202020204"/>
              </a:rPr>
              <a:t>Lessons from Processor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>
                <a:solidFill>
                  <a:srgbClr val="4472C4">
                    <a:lumMod val="75000"/>
                  </a:srgbClr>
                </a:solidFill>
                <a:latin typeface="Arial" panose="020B0604020202020204"/>
              </a:rPr>
              <a:t>Instruction Set Architecture (ISA)</a:t>
            </a:r>
            <a:endParaRPr lang="en-US" sz="2000" b="1" dirty="0">
              <a:solidFill>
                <a:srgbClr val="4472C4">
                  <a:lumMod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B2E62-89A2-114E-ABC1-BD8A5B876D43}"/>
              </a:ext>
            </a:extLst>
          </p:cNvPr>
          <p:cNvSpPr txBox="1"/>
          <p:nvPr/>
        </p:nvSpPr>
        <p:spPr>
          <a:xfrm>
            <a:off x="5016752" y="3530412"/>
            <a:ext cx="161263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685800"/>
            <a:r>
              <a:rPr lang="en-US" b="1" dirty="0">
                <a:solidFill>
                  <a:prstClr val="black"/>
                </a:solidFill>
                <a:latin typeface="Arial" panose="020B0604020202020204"/>
              </a:rPr>
              <a:t>ISA        .      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6736330A-4BDF-9947-B7EB-BA872816C4D7}"/>
              </a:ext>
            </a:extLst>
          </p:cNvPr>
          <p:cNvSpPr/>
          <p:nvPr/>
        </p:nvSpPr>
        <p:spPr>
          <a:xfrm flipV="1">
            <a:off x="5170588" y="2514626"/>
            <a:ext cx="263656" cy="101578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788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489AE-DA09-0843-80CE-8F7D30F5E376}"/>
              </a:ext>
            </a:extLst>
          </p:cNvPr>
          <p:cNvSpPr txBox="1"/>
          <p:nvPr/>
        </p:nvSpPr>
        <p:spPr>
          <a:xfrm>
            <a:off x="2035176" y="2514626"/>
            <a:ext cx="3034477" cy="148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Arial" panose="020B0604020202020204"/>
                <a:cs typeface="Arial" panose="020B0604020202020204" pitchFamily="34" charset="0"/>
              </a:rPr>
              <a:t>HW Abstraction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Software view of hardware</a:t>
            </a:r>
          </a:p>
          <a:p>
            <a:pPr marL="257175" indent="-257175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Defines semantics for SW interactions with HW</a:t>
            </a:r>
          </a:p>
          <a:p>
            <a:pPr marL="257175" indent="-257175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Enables SW verification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3F6BD0-E817-CA46-B1BD-F95AD053C183}"/>
              </a:ext>
            </a:extLst>
          </p:cNvPr>
          <p:cNvSpPr txBox="1"/>
          <p:nvPr/>
        </p:nvSpPr>
        <p:spPr>
          <a:xfrm>
            <a:off x="6504376" y="3926491"/>
            <a:ext cx="3871888" cy="12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srgbClr val="70AD47"/>
                </a:solidFill>
                <a:latin typeface="Arial" panose="020B0604020202020204"/>
                <a:cs typeface="Arial" panose="020B0604020202020204" pitchFamily="34" charset="0"/>
              </a:rPr>
              <a:t>HW Specification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Specification for HW implementation</a:t>
            </a:r>
          </a:p>
          <a:p>
            <a:pPr marL="342900" indent="-342900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Enables implementation verification</a:t>
            </a:r>
          </a:p>
          <a:p>
            <a:pPr marL="342900" indent="-342900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Enables HW upgrades</a:t>
            </a:r>
          </a:p>
        </p:txBody>
      </p:sp>
      <p:sp>
        <p:nvSpPr>
          <p:cNvPr id="9" name="Down Arrow 6">
            <a:extLst>
              <a:ext uri="{FF2B5EF4-FFF2-40B4-BE49-F238E27FC236}">
                <a16:creationId xmlns:a16="http://schemas.microsoft.com/office/drawing/2014/main" id="{51BDA0DD-5F10-B64A-B738-1D4B4FA16998}"/>
              </a:ext>
            </a:extLst>
          </p:cNvPr>
          <p:cNvSpPr/>
          <p:nvPr/>
        </p:nvSpPr>
        <p:spPr>
          <a:xfrm rot="10800000" flipV="1">
            <a:off x="6062493" y="3899745"/>
            <a:ext cx="296350" cy="1030465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788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0292A0BA-68B8-F147-8162-BBFF56F27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142" y="5844641"/>
            <a:ext cx="8743717" cy="5565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2137D72-6EF8-D34B-AC9C-390A12D1F023}"/>
              </a:ext>
            </a:extLst>
          </p:cNvPr>
          <p:cNvSpPr txBox="1"/>
          <p:nvPr/>
        </p:nvSpPr>
        <p:spPr>
          <a:xfrm>
            <a:off x="7148309" y="1692465"/>
            <a:ext cx="2754225" cy="1708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ISA</a:t>
            </a:r>
          </a:p>
          <a:p>
            <a:pPr marL="9144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Specifies </a:t>
            </a:r>
            <a:r>
              <a:rPr lang="en-US" i="1" dirty="0">
                <a:solidFill>
                  <a:prstClr val="black"/>
                </a:solidFill>
                <a:latin typeface="Arial" panose="020B0604020202020204"/>
              </a:rPr>
              <a:t>visible state</a:t>
            </a:r>
          </a:p>
          <a:p>
            <a:pPr marL="262890" lvl="1">
              <a:defRPr/>
            </a:pPr>
            <a:r>
              <a:rPr lang="en-US" i="1" dirty="0">
                <a:solidFill>
                  <a:prstClr val="black"/>
                </a:solidFill>
                <a:latin typeface="Arial" panose="020B0604020202020204"/>
              </a:rPr>
              <a:t>   - 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abstracts details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prstClr val="black"/>
                </a:solidFill>
                <a:latin typeface="Arial" panose="020B0604020202020204"/>
              </a:rPr>
              <a:t>Modular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specification</a:t>
            </a:r>
          </a:p>
          <a:p>
            <a:pPr marL="262890" lvl="1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  - 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set of instructions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9F093D-B083-0B46-9EEC-E32A4F7CCC02}"/>
              </a:ext>
            </a:extLst>
          </p:cNvPr>
          <p:cNvSpPr txBox="1"/>
          <p:nvPr/>
        </p:nvSpPr>
        <p:spPr>
          <a:xfrm>
            <a:off x="5799746" y="353041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575F5-1374-304D-B9AB-230D51D82053}"/>
              </a:ext>
            </a:extLst>
          </p:cNvPr>
          <p:cNvSpPr txBox="1"/>
          <p:nvPr/>
        </p:nvSpPr>
        <p:spPr>
          <a:xfrm>
            <a:off x="7543763" y="169246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B623ED-D4F8-3047-A84B-1D28BA45E4ED}"/>
              </a:ext>
            </a:extLst>
          </p:cNvPr>
          <p:cNvSpPr txBox="1"/>
          <p:nvPr/>
        </p:nvSpPr>
        <p:spPr>
          <a:xfrm>
            <a:off x="2095440" y="5310852"/>
            <a:ext cx="402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ILA: Instruction-Level Abstractions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27FF6307-9C59-4E43-A395-A39316B5075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9753600" y="6475628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rgbClr val="0000FF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911225" indent="-233363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58888" indent="-233363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1597025" indent="-223838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054225" indent="-223838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511425" indent="-223838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968625" indent="-223838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425825" indent="-223838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F35A32F3-DB4E-4A48-A542-83CCE72D89B3}" type="slidenum">
              <a:rPr lang="en-US" alt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pPr algn="ctr" eaLnBrk="1" hangingPunct="1">
                <a:spcBef>
                  <a:spcPct val="0"/>
                </a:spcBef>
              </a:pPr>
              <a:t>7</a:t>
            </a:fld>
            <a:endParaRPr lang="en-US" alt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0D9E38-2381-4C7C-89C2-AD928DFFD902}"/>
              </a:ext>
            </a:extLst>
          </p:cNvPr>
          <p:cNvSpPr txBox="1"/>
          <p:nvPr/>
        </p:nvSpPr>
        <p:spPr>
          <a:xfrm>
            <a:off x="2095440" y="888624"/>
            <a:ext cx="5469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Sharad Malik</a:t>
            </a:r>
          </a:p>
        </p:txBody>
      </p:sp>
    </p:spTree>
    <p:extLst>
      <p:ext uri="{BB962C8B-B14F-4D97-AF65-F5344CB8AC3E}">
        <p14:creationId xmlns:p14="http://schemas.microsoft.com/office/powerpoint/2010/main" val="415377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1" grpId="0" uiExpand="1" build="allAtOnce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74560077-D3C5-41C6-80CF-BE566F18454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02291642"/>
                  </p:ext>
                </p:extLst>
              </p:nvPr>
            </p:nvGraphicFramePr>
            <p:xfrm>
              <a:off x="516466" y="2439065"/>
              <a:ext cx="9465734" cy="3017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656981">
                      <a:extLst>
                        <a:ext uri="{9D8B030D-6E8A-4147-A177-3AD203B41FA5}">
                          <a16:colId xmlns:a16="http://schemas.microsoft.com/office/drawing/2014/main" val="4292249962"/>
                        </a:ext>
                      </a:extLst>
                    </a:gridCol>
                    <a:gridCol w="7808753">
                      <a:extLst>
                        <a:ext uri="{9D8B030D-6E8A-4147-A177-3AD203B41FA5}">
                          <a16:colId xmlns:a16="http://schemas.microsoft.com/office/drawing/2014/main" val="10235353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 set of architectural </a:t>
                          </a:r>
                          <a:r>
                            <a:rPr lang="en-US" b="1" dirty="0"/>
                            <a:t>state</a:t>
                          </a:r>
                          <a:r>
                            <a:rPr lang="en-US" dirty="0"/>
                            <a:t> variables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806546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an initial assignment to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 set of </a:t>
                          </a:r>
                          <a:r>
                            <a:rPr lang="en-US" b="1" dirty="0"/>
                            <a:t>input</a:t>
                          </a:r>
                          <a:r>
                            <a:rPr lang="en-US" dirty="0"/>
                            <a:t> variables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checks if an input is </a:t>
                          </a:r>
                          <a:r>
                            <a:rPr lang="en-US" b="1" dirty="0"/>
                            <a:t>valid</a:t>
                          </a:r>
                          <a:r>
                            <a:rPr lang="en-US" b="0" dirty="0"/>
                            <a:t>, acts a trigger for this ILA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 </a:t>
                          </a:r>
                          <a:r>
                            <a:rPr lang="en-US" b="1" dirty="0"/>
                            <a:t>decode</a:t>
                          </a:r>
                          <a:r>
                            <a:rPr lang="en-US" dirty="0"/>
                            <a:t> function returning true if the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dirty="0" err="1"/>
                            <a:t>th</a:t>
                          </a:r>
                          <a:r>
                            <a:rPr lang="en-US" dirty="0"/>
                            <a:t> “</a:t>
                          </a:r>
                          <a:r>
                            <a:rPr lang="en-US" b="1" dirty="0"/>
                            <a:t>instruction</a:t>
                          </a:r>
                          <a:r>
                            <a:rPr lang="en-US" dirty="0"/>
                            <a:t>”,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can</a:t>
                          </a:r>
                          <a:r>
                            <a:rPr lang="en-US" baseline="0" dirty="0"/>
                            <a:t> be executed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4550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 </a:t>
                          </a:r>
                          <a:r>
                            <a:rPr lang="en-US" b="1" dirty="0"/>
                            <a:t>transition</a:t>
                          </a:r>
                          <a:r>
                            <a:rPr lang="en-US" dirty="0"/>
                            <a:t> function that gives the state after the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dirty="0" err="1"/>
                            <a:t>th</a:t>
                          </a:r>
                          <a:r>
                            <a:rPr lang="en-US" dirty="0"/>
                            <a:t> instruction is executed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1627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74560077-D3C5-41C6-80CF-BE566F18454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02291642"/>
                  </p:ext>
                </p:extLst>
              </p:nvPr>
            </p:nvGraphicFramePr>
            <p:xfrm>
              <a:off x="516466" y="2439065"/>
              <a:ext cx="9465734" cy="3017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656981">
                      <a:extLst>
                        <a:ext uri="{9D8B030D-6E8A-4147-A177-3AD203B41FA5}">
                          <a16:colId xmlns:a16="http://schemas.microsoft.com/office/drawing/2014/main" val="4292249962"/>
                        </a:ext>
                      </a:extLst>
                    </a:gridCol>
                    <a:gridCol w="7808753">
                      <a:extLst>
                        <a:ext uri="{9D8B030D-6E8A-4147-A177-3AD203B41FA5}">
                          <a16:colId xmlns:a16="http://schemas.microsoft.com/office/drawing/2014/main" val="1023535323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8" t="-1205" r="-472059" b="-508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 set of architectural </a:t>
                          </a:r>
                          <a:r>
                            <a:rPr lang="en-US" b="1" dirty="0"/>
                            <a:t>state</a:t>
                          </a:r>
                          <a:r>
                            <a:rPr lang="en-US" dirty="0"/>
                            <a:t> variables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80654642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8" t="-102439" r="-472059" b="-414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95" t="-102439" r="-156" b="-4146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8" t="-200000" r="-472059" b="-309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 set of </a:t>
                          </a:r>
                          <a:r>
                            <a:rPr lang="en-US" b="1" dirty="0"/>
                            <a:t>input</a:t>
                          </a:r>
                          <a:r>
                            <a:rPr lang="en-US" dirty="0"/>
                            <a:t> variables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8" t="-300000" r="-472059" b="-209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checks if an input is </a:t>
                          </a:r>
                          <a:r>
                            <a:rPr lang="en-US" b="1" dirty="0"/>
                            <a:t>valid</a:t>
                          </a:r>
                          <a:r>
                            <a:rPr lang="en-US" b="0" dirty="0"/>
                            <a:t>, acts a trigger for this ILA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8" t="-404878" r="-472059" b="-1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95" t="-404878" r="-156" b="-1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55017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8" t="-498795" r="-472059" b="-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95" t="-498795" r="-156" b="-10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1627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5">
                <a:extLst>
                  <a:ext uri="{FF2B5EF4-FFF2-40B4-BE49-F238E27FC236}">
                    <a16:creationId xmlns:a16="http://schemas.microsoft.com/office/drawing/2014/main" id="{FE8F1E80-4FB9-4608-BEA2-26530441AFD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99364891"/>
                  </p:ext>
                </p:extLst>
              </p:nvPr>
            </p:nvGraphicFramePr>
            <p:xfrm>
              <a:off x="516466" y="2439065"/>
              <a:ext cx="9465734" cy="201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656981">
                      <a:extLst>
                        <a:ext uri="{9D8B030D-6E8A-4147-A177-3AD203B41FA5}">
                          <a16:colId xmlns:a16="http://schemas.microsoft.com/office/drawing/2014/main" val="4292249962"/>
                        </a:ext>
                      </a:extLst>
                    </a:gridCol>
                    <a:gridCol w="7808753">
                      <a:extLst>
                        <a:ext uri="{9D8B030D-6E8A-4147-A177-3AD203B41FA5}">
                          <a16:colId xmlns:a16="http://schemas.microsoft.com/office/drawing/2014/main" val="10235353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 set of architectural </a:t>
                          </a:r>
                          <a:r>
                            <a:rPr lang="en-US" b="1" dirty="0"/>
                            <a:t>state</a:t>
                          </a:r>
                          <a:r>
                            <a:rPr lang="en-US" dirty="0"/>
                            <a:t> variables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806546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an initial assignment to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 set of </a:t>
                          </a:r>
                          <a:r>
                            <a:rPr lang="en-US" b="1" dirty="0"/>
                            <a:t>input</a:t>
                          </a:r>
                          <a:r>
                            <a:rPr lang="en-US" dirty="0"/>
                            <a:t> variables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4843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checks if an input is </a:t>
                          </a:r>
                          <a:r>
                            <a:rPr lang="en-US" b="1" dirty="0"/>
                            <a:t>valid</a:t>
                          </a:r>
                          <a:r>
                            <a:rPr lang="en-US" b="0" dirty="0"/>
                            <a:t>, acts a trigger for this ILA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5">
                <a:extLst>
                  <a:ext uri="{FF2B5EF4-FFF2-40B4-BE49-F238E27FC236}">
                    <a16:creationId xmlns:a16="http://schemas.microsoft.com/office/drawing/2014/main" id="{FE8F1E80-4FB9-4608-BEA2-26530441AFD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99364891"/>
                  </p:ext>
                </p:extLst>
              </p:nvPr>
            </p:nvGraphicFramePr>
            <p:xfrm>
              <a:off x="516466" y="2439065"/>
              <a:ext cx="9465734" cy="201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656981">
                      <a:extLst>
                        <a:ext uri="{9D8B030D-6E8A-4147-A177-3AD203B41FA5}">
                          <a16:colId xmlns:a16="http://schemas.microsoft.com/office/drawing/2014/main" val="4292249962"/>
                        </a:ext>
                      </a:extLst>
                    </a:gridCol>
                    <a:gridCol w="7808753">
                      <a:extLst>
                        <a:ext uri="{9D8B030D-6E8A-4147-A177-3AD203B41FA5}">
                          <a16:colId xmlns:a16="http://schemas.microsoft.com/office/drawing/2014/main" val="1023535323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8" t="-1205" r="-472059" b="-309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 set of architectural </a:t>
                          </a:r>
                          <a:r>
                            <a:rPr lang="en-US" b="1" dirty="0"/>
                            <a:t>state</a:t>
                          </a:r>
                          <a:r>
                            <a:rPr lang="en-US" dirty="0"/>
                            <a:t> variables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80654642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8" t="-101205" r="-472059" b="-209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295" t="-101205" r="-156" b="-209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8" t="-203659" r="-472059" b="-1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 set of </a:t>
                          </a:r>
                          <a:r>
                            <a:rPr lang="en-US" b="1" dirty="0"/>
                            <a:t>input</a:t>
                          </a:r>
                          <a:r>
                            <a:rPr lang="en-US" dirty="0"/>
                            <a:t> variables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8" t="-300000" r="-472059" b="-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checks if an input is </a:t>
                          </a:r>
                          <a:r>
                            <a:rPr lang="en-US" b="1" dirty="0"/>
                            <a:t>valid</a:t>
                          </a:r>
                          <a:r>
                            <a:rPr lang="en-US" b="0" dirty="0"/>
                            <a:t>, acts a trigger for this ILA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9741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5">
                <a:extLst>
                  <a:ext uri="{FF2B5EF4-FFF2-40B4-BE49-F238E27FC236}">
                    <a16:creationId xmlns:a16="http://schemas.microsoft.com/office/drawing/2014/main" id="{194A06DB-B6D8-498C-A45F-005A6A4F91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27478083"/>
                  </p:ext>
                </p:extLst>
              </p:nvPr>
            </p:nvGraphicFramePr>
            <p:xfrm>
              <a:off x="516466" y="2439065"/>
              <a:ext cx="9465734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656981">
                      <a:extLst>
                        <a:ext uri="{9D8B030D-6E8A-4147-A177-3AD203B41FA5}">
                          <a16:colId xmlns:a16="http://schemas.microsoft.com/office/drawing/2014/main" val="4292249962"/>
                        </a:ext>
                      </a:extLst>
                    </a:gridCol>
                    <a:gridCol w="7808753">
                      <a:extLst>
                        <a:ext uri="{9D8B030D-6E8A-4147-A177-3AD203B41FA5}">
                          <a16:colId xmlns:a16="http://schemas.microsoft.com/office/drawing/2014/main" val="10235353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 set of architectural </a:t>
                          </a:r>
                          <a:r>
                            <a:rPr lang="en-US" b="1" dirty="0"/>
                            <a:t>state</a:t>
                          </a:r>
                          <a:r>
                            <a:rPr lang="en-US" dirty="0"/>
                            <a:t> variables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806546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an initial assignment to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 set of </a:t>
                          </a:r>
                          <a:r>
                            <a:rPr lang="en-US" b="1" dirty="0"/>
                            <a:t>input</a:t>
                          </a:r>
                          <a:r>
                            <a:rPr lang="en-US" dirty="0"/>
                            <a:t> variables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5">
                <a:extLst>
                  <a:ext uri="{FF2B5EF4-FFF2-40B4-BE49-F238E27FC236}">
                    <a16:creationId xmlns:a16="http://schemas.microsoft.com/office/drawing/2014/main" id="{194A06DB-B6D8-498C-A45F-005A6A4F91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27478083"/>
                  </p:ext>
                </p:extLst>
              </p:nvPr>
            </p:nvGraphicFramePr>
            <p:xfrm>
              <a:off x="516466" y="2439065"/>
              <a:ext cx="9465734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656981">
                      <a:extLst>
                        <a:ext uri="{9D8B030D-6E8A-4147-A177-3AD203B41FA5}">
                          <a16:colId xmlns:a16="http://schemas.microsoft.com/office/drawing/2014/main" val="4292249962"/>
                        </a:ext>
                      </a:extLst>
                    </a:gridCol>
                    <a:gridCol w="7808753">
                      <a:extLst>
                        <a:ext uri="{9D8B030D-6E8A-4147-A177-3AD203B41FA5}">
                          <a16:colId xmlns:a16="http://schemas.microsoft.com/office/drawing/2014/main" val="1023535323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68" t="-1205" r="-472059" b="-209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 set of architectural </a:t>
                          </a:r>
                          <a:r>
                            <a:rPr lang="en-US" b="1" dirty="0"/>
                            <a:t>state</a:t>
                          </a:r>
                          <a:r>
                            <a:rPr lang="en-US" dirty="0"/>
                            <a:t> variables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80654642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68" t="-102439" r="-472059" b="-1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1295" t="-102439" r="-156" b="-1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032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68" t="-200000" r="-472059" b="-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dirty="0"/>
                            <a:t>is a set of </a:t>
                          </a:r>
                          <a:r>
                            <a:rPr lang="en-US" b="1" dirty="0"/>
                            <a:t>input</a:t>
                          </a:r>
                          <a:r>
                            <a:rPr lang="en-US" dirty="0"/>
                            <a:t> variables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50293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1574A90-5044-4F5F-891D-8D4729C0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Instruction Level Abstraction (ILA)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CA71A4-E976-4103-9566-CA88CA35E361}"/>
                  </a:ext>
                </a:extLst>
              </p:cNvPr>
              <p:cNvSpPr txBox="1"/>
              <p:nvPr/>
            </p:nvSpPr>
            <p:spPr>
              <a:xfrm>
                <a:off x="1655231" y="1697670"/>
                <a:ext cx="8492067" cy="514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An ILA is a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where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CA71A4-E976-4103-9566-CA88CA35E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231" y="1697670"/>
                <a:ext cx="8492067" cy="514564"/>
              </a:xfrm>
              <a:prstGeom prst="rect">
                <a:avLst/>
              </a:prstGeom>
              <a:blipFill>
                <a:blip r:embed="rId6"/>
                <a:stretch>
                  <a:fillRect l="-1149"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F6BFC64-06B0-4F17-839F-CB6FC0E9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8CAE0-DF35-450B-82F0-D0BE0394398A}"/>
              </a:ext>
            </a:extLst>
          </p:cNvPr>
          <p:cNvSpPr txBox="1"/>
          <p:nvPr/>
        </p:nvSpPr>
        <p:spPr>
          <a:xfrm flipH="1">
            <a:off x="237061" y="6300089"/>
            <a:ext cx="752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 Huang et al. TODAES’18: elided instruction fetching.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6BDDA5-2B20-47ED-8CBC-8A0BA1248889}"/>
              </a:ext>
            </a:extLst>
          </p:cNvPr>
          <p:cNvGrpSpPr/>
          <p:nvPr/>
        </p:nvGrpSpPr>
        <p:grpSpPr>
          <a:xfrm>
            <a:off x="5850463" y="2534815"/>
            <a:ext cx="6129871" cy="1302921"/>
            <a:chOff x="5850463" y="2457901"/>
            <a:chExt cx="6129871" cy="1302921"/>
          </a:xfrm>
        </p:grpSpPr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C03EDE71-268D-45B1-987F-A19BACD8A74E}"/>
                </a:ext>
              </a:extLst>
            </p:cNvPr>
            <p:cNvSpPr/>
            <p:nvPr/>
          </p:nvSpPr>
          <p:spPr>
            <a:xfrm>
              <a:off x="5850463" y="2533619"/>
              <a:ext cx="101602" cy="1227203"/>
            </a:xfrm>
            <a:prstGeom prst="rightBrace">
              <a:avLst>
                <a:gd name="adj1" fmla="val 31095"/>
                <a:gd name="adj2" fmla="val 247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8244422-CA68-4385-9434-D5B0C267C8CA}"/>
                    </a:ext>
                  </a:extLst>
                </p:cNvPr>
                <p:cNvSpPr txBox="1"/>
                <p:nvPr/>
              </p:nvSpPr>
              <p:spPr>
                <a:xfrm>
                  <a:off x="6014380" y="2457901"/>
                  <a:ext cx="5965954" cy="13029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800"/>
                    </a:spcBef>
                  </a:pPr>
                  <a:r>
                    <a:rPr lang="en-US" dirty="0"/>
                    <a:t>A variable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dirty="0"/>
                    <a:t> 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en-US" dirty="0"/>
                    <a:t> has type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,</a:t>
                  </a:r>
                  <a:br>
                    <a:rPr lang="en-US" dirty="0"/>
                  </a:br>
                  <a:r>
                    <a:rPr lang="en-US" dirty="0"/>
                    <a:t>Type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 = Bool | </a:t>
                  </a:r>
                  <a:r>
                    <a:rPr lang="en-US" dirty="0" err="1"/>
                    <a:t>Bitvector</a:t>
                  </a:r>
                  <a:r>
                    <a:rPr lang="en-US" dirty="0"/>
                    <a:t>(</a:t>
                  </a:r>
                  <a:r>
                    <a:rPr lang="en-US" dirty="0" err="1"/>
                    <a:t>nbits</a:t>
                  </a:r>
                  <a:r>
                    <a:rPr lang="en-US" dirty="0"/>
                    <a:t>) | Memory(</a:t>
                  </a:r>
                  <a:r>
                    <a:rPr lang="en-US" dirty="0" err="1"/>
                    <a:t>databits</a:t>
                  </a:r>
                  <a:r>
                    <a:rPr lang="en-US" dirty="0"/>
                    <a:t>, </a:t>
                  </a:r>
                  <a:r>
                    <a:rPr lang="en-US" dirty="0" err="1"/>
                    <a:t>addrbits</a:t>
                  </a:r>
                  <a:r>
                    <a:rPr lang="en-US" dirty="0"/>
                    <a:t>)</a:t>
                  </a:r>
                </a:p>
                <a:p>
                  <a:pPr>
                    <a:spcBef>
                      <a:spcPts val="800"/>
                    </a:spcBef>
                  </a:pPr>
                  <a:r>
                    <a:rPr lang="en-US" dirty="0"/>
                    <a:t>Likewise, the expressions used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use the same type system.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8244422-CA68-4385-9434-D5B0C267C8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4380" y="2457901"/>
                  <a:ext cx="5965954" cy="1302921"/>
                </a:xfrm>
                <a:prstGeom prst="rect">
                  <a:avLst/>
                </a:prstGeom>
                <a:blipFill>
                  <a:blip r:embed="rId7"/>
                  <a:stretch>
                    <a:fillRect l="-920" t="-2336" b="-65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04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236F-1BC5-4958-83DD-F32E1781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ILA for an AES Accelerator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4CD09-C94C-4187-80EC-6955D8A3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13E0-C0AC-43D4-A976-D268B8108225}" type="slidenum">
              <a:rPr lang="en-US" smtClean="0"/>
              <a:t>9</a:t>
            </a:fld>
            <a:endParaRPr lang="en-US"/>
          </a:p>
        </p:txBody>
      </p:sp>
      <p:sp>
        <p:nvSpPr>
          <p:cNvPr id="48" name="箭头: 左右 60">
            <a:extLst>
              <a:ext uri="{FF2B5EF4-FFF2-40B4-BE49-F238E27FC236}">
                <a16:creationId xmlns:a16="http://schemas.microsoft.com/office/drawing/2014/main" id="{E2FF5471-95EB-4507-B280-F1DD89063089}"/>
              </a:ext>
            </a:extLst>
          </p:cNvPr>
          <p:cNvSpPr/>
          <p:nvPr/>
        </p:nvSpPr>
        <p:spPr bwMode="auto">
          <a:xfrm>
            <a:off x="1993795" y="2316985"/>
            <a:ext cx="870982" cy="659698"/>
          </a:xfrm>
          <a:prstGeom prst="leftRightArrow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表格 3">
            <a:extLst>
              <a:ext uri="{FF2B5EF4-FFF2-40B4-BE49-F238E27FC236}">
                <a16:creationId xmlns:a16="http://schemas.microsoft.com/office/drawing/2014/main" id="{9BCA4A3E-27B5-4BF0-9ADF-D8D9156F6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887277"/>
              </p:ext>
            </p:extLst>
          </p:nvPr>
        </p:nvGraphicFramePr>
        <p:xfrm>
          <a:off x="1798796" y="4050247"/>
          <a:ext cx="3584768" cy="247031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14678">
                  <a:extLst>
                    <a:ext uri="{9D8B030D-6E8A-4147-A177-3AD203B41FA5}">
                      <a16:colId xmlns:a16="http://schemas.microsoft.com/office/drawing/2014/main" val="1908272742"/>
                    </a:ext>
                  </a:extLst>
                </a:gridCol>
                <a:gridCol w="1970090">
                  <a:extLst>
                    <a:ext uri="{9D8B030D-6E8A-4147-A177-3AD203B41FA5}">
                      <a16:colId xmlns:a16="http://schemas.microsoft.com/office/drawing/2014/main" val="3465735858"/>
                    </a:ext>
                  </a:extLst>
                </a:gridCol>
              </a:tblGrid>
              <a:tr h="308789">
                <a:tc>
                  <a:txBody>
                    <a:bodyPr/>
                    <a:lstStyle/>
                    <a:p>
                      <a:r>
                        <a:rPr lang="en-US" sz="1400"/>
                        <a:t>Write, 0xff00, 0x1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START_ENCRYPT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32880"/>
                  </a:ext>
                </a:extLst>
              </a:tr>
              <a:tr h="3087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Write, 0xff02,data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WRITE_ADDRESS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35680"/>
                  </a:ext>
                </a:extLst>
              </a:tr>
              <a:tr h="3087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/>
                        <a:t>Write, 0xff04,data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WRITE_LENGTH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75581"/>
                  </a:ext>
                </a:extLst>
              </a:tr>
              <a:tr h="3087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Write, 0xff10,data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WRITE_KEY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631266"/>
                  </a:ext>
                </a:extLst>
              </a:tr>
              <a:tr h="3087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/>
                        <a:t>Write, 0xff20,data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WRITE_COUNTER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01622"/>
                  </a:ext>
                </a:extLst>
              </a:tr>
              <a:tr h="3087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Read, 0xff01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GET_STATUS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832690"/>
                  </a:ext>
                </a:extLst>
              </a:tr>
              <a:tr h="3087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Read, 0xff02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READ_ADDRRESS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103429"/>
                  </a:ext>
                </a:extLst>
              </a:tr>
              <a:tr h="3087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Read, 0xff04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READ_LENGTH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580989"/>
                  </a:ext>
                </a:extLst>
              </a:tr>
            </a:tbl>
          </a:graphicData>
        </a:graphic>
      </p:graphicFrame>
      <p:sp>
        <p:nvSpPr>
          <p:cNvPr id="50" name="Rectangle 179">
            <a:extLst>
              <a:ext uri="{FF2B5EF4-FFF2-40B4-BE49-F238E27FC236}">
                <a16:creationId xmlns:a16="http://schemas.microsoft.com/office/drawing/2014/main" id="{2E51551B-3567-4CF9-8D68-2F79509F5D93}"/>
              </a:ext>
            </a:extLst>
          </p:cNvPr>
          <p:cNvSpPr/>
          <p:nvPr/>
        </p:nvSpPr>
        <p:spPr>
          <a:xfrm>
            <a:off x="3399624" y="1740556"/>
            <a:ext cx="1753402" cy="1813055"/>
          </a:xfrm>
          <a:prstGeom prst="rect">
            <a:avLst/>
          </a:prstGeom>
          <a:gradFill rotWithShape="1">
            <a:gsLst>
              <a:gs pos="0">
                <a:srgbClr val="292934">
                  <a:tint val="50000"/>
                  <a:shade val="86000"/>
                  <a:satMod val="140000"/>
                </a:srgbClr>
              </a:gs>
              <a:gs pos="45000">
                <a:srgbClr val="292934">
                  <a:tint val="48000"/>
                  <a:satMod val="150000"/>
                </a:srgbClr>
              </a:gs>
              <a:gs pos="100000">
                <a:srgbClr val="292934">
                  <a:tint val="28000"/>
                  <a:satMod val="16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rgbClr val="292934"/>
            </a:solidFill>
            <a:prstDash val="solid"/>
          </a:ln>
          <a:effectLst/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altLang="en-US" sz="1600" b="1">
                <a:solidFill>
                  <a:srgbClr val="292934"/>
                </a:solidFill>
                <a:latin typeface="Consolas" panose="020B0609020204030204" pitchFamily="49" charset="0"/>
              </a:rPr>
              <a:t>Visible State</a:t>
            </a:r>
          </a:p>
        </p:txBody>
      </p:sp>
      <p:sp>
        <p:nvSpPr>
          <p:cNvPr id="51" name="Rectangle 182">
            <a:extLst>
              <a:ext uri="{FF2B5EF4-FFF2-40B4-BE49-F238E27FC236}">
                <a16:creationId xmlns:a16="http://schemas.microsoft.com/office/drawing/2014/main" id="{7904CF3F-226B-448E-97E3-D414AD4409DF}"/>
              </a:ext>
            </a:extLst>
          </p:cNvPr>
          <p:cNvSpPr/>
          <p:nvPr/>
        </p:nvSpPr>
        <p:spPr>
          <a:xfrm rot="16200000">
            <a:off x="2263851" y="2417829"/>
            <a:ext cx="1813054" cy="4584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642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kern="0">
                <a:solidFill>
                  <a:schemeClr val="accent5">
                    <a:lumMod val="50000"/>
                  </a:schemeClr>
                </a:solidFill>
                <a:latin typeface="Arial"/>
              </a:rPr>
              <a:t>Interface</a:t>
            </a:r>
          </a:p>
        </p:txBody>
      </p:sp>
      <p:sp>
        <p:nvSpPr>
          <p:cNvPr id="52" name="Rectangle 180">
            <a:extLst>
              <a:ext uri="{FF2B5EF4-FFF2-40B4-BE49-F238E27FC236}">
                <a16:creationId xmlns:a16="http://schemas.microsoft.com/office/drawing/2014/main" id="{12B874C9-A2B2-4B21-A78D-E33D5F7875E0}"/>
              </a:ext>
            </a:extLst>
          </p:cNvPr>
          <p:cNvSpPr/>
          <p:nvPr/>
        </p:nvSpPr>
        <p:spPr>
          <a:xfrm>
            <a:off x="3591180" y="2316985"/>
            <a:ext cx="1447800" cy="282918"/>
          </a:xfrm>
          <a:prstGeom prst="rect">
            <a:avLst/>
          </a:prstGeom>
          <a:solidFill>
            <a:srgbClr val="93A299"/>
          </a:solidFill>
          <a:ln w="26425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kern="0">
                <a:solidFill>
                  <a:srgbClr val="FFFFFF"/>
                </a:solidFill>
                <a:latin typeface="Arial"/>
              </a:rPr>
              <a:t>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3">
                <a:extLst>
                  <a:ext uri="{FF2B5EF4-FFF2-40B4-BE49-F238E27FC236}">
                    <a16:creationId xmlns:a16="http://schemas.microsoft.com/office/drawing/2014/main" id="{5FF45DAB-2EE7-48C0-A946-783157D3D475}"/>
                  </a:ext>
                </a:extLst>
              </p:cNvPr>
              <p:cNvSpPr txBox="1"/>
              <p:nvPr/>
            </p:nvSpPr>
            <p:spPr>
              <a:xfrm>
                <a:off x="1644480" y="3681213"/>
                <a:ext cx="41617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Instructions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Interface Commands</a:t>
                </a:r>
              </a:p>
            </p:txBody>
          </p:sp>
        </mc:Choice>
        <mc:Fallback xmlns="">
          <p:sp>
            <p:nvSpPr>
              <p:cNvPr id="53" name="TextBox 3">
                <a:extLst>
                  <a:ext uri="{FF2B5EF4-FFF2-40B4-BE49-F238E27FC236}">
                    <a16:creationId xmlns:a16="http://schemas.microsoft.com/office/drawing/2014/main" id="{5FF45DAB-2EE7-48C0-A946-783157D3D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480" y="3681213"/>
                <a:ext cx="4161718" cy="400110"/>
              </a:xfrm>
              <a:prstGeom prst="rect">
                <a:avLst/>
              </a:prstGeom>
              <a:blipFill>
                <a:blip r:embed="rId3"/>
                <a:stretch>
                  <a:fillRect l="-1613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180">
            <a:extLst>
              <a:ext uri="{FF2B5EF4-FFF2-40B4-BE49-F238E27FC236}">
                <a16:creationId xmlns:a16="http://schemas.microsoft.com/office/drawing/2014/main" id="{A223813D-CABD-41FC-80F8-F194FAD0ECFC}"/>
              </a:ext>
            </a:extLst>
          </p:cNvPr>
          <p:cNvSpPr/>
          <p:nvPr/>
        </p:nvSpPr>
        <p:spPr>
          <a:xfrm>
            <a:off x="3591180" y="2602265"/>
            <a:ext cx="1447800" cy="282918"/>
          </a:xfrm>
          <a:prstGeom prst="rect">
            <a:avLst/>
          </a:prstGeom>
          <a:solidFill>
            <a:srgbClr val="93A299"/>
          </a:solidFill>
          <a:ln w="26425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kern="0">
                <a:solidFill>
                  <a:srgbClr val="FFFFFF"/>
                </a:solidFill>
                <a:latin typeface="Arial"/>
              </a:rPr>
              <a:t>Key</a:t>
            </a:r>
          </a:p>
        </p:txBody>
      </p:sp>
      <p:sp>
        <p:nvSpPr>
          <p:cNvPr id="55" name="Rectangle 180">
            <a:extLst>
              <a:ext uri="{FF2B5EF4-FFF2-40B4-BE49-F238E27FC236}">
                <a16:creationId xmlns:a16="http://schemas.microsoft.com/office/drawing/2014/main" id="{A763D546-4983-4DB8-ACD9-2E35EAE588BB}"/>
              </a:ext>
            </a:extLst>
          </p:cNvPr>
          <p:cNvSpPr/>
          <p:nvPr/>
        </p:nvSpPr>
        <p:spPr>
          <a:xfrm>
            <a:off x="3591180" y="2889842"/>
            <a:ext cx="1447800" cy="282918"/>
          </a:xfrm>
          <a:prstGeom prst="rect">
            <a:avLst/>
          </a:prstGeom>
          <a:solidFill>
            <a:srgbClr val="93A299"/>
          </a:solidFill>
          <a:ln w="26425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kern="0">
                <a:solidFill>
                  <a:srgbClr val="FFFFFF"/>
                </a:solidFill>
                <a:latin typeface="Arial"/>
              </a:rPr>
              <a:t>Counter</a:t>
            </a:r>
          </a:p>
        </p:txBody>
      </p:sp>
      <p:sp>
        <p:nvSpPr>
          <p:cNvPr id="56" name="Rectangle 180">
            <a:extLst>
              <a:ext uri="{FF2B5EF4-FFF2-40B4-BE49-F238E27FC236}">
                <a16:creationId xmlns:a16="http://schemas.microsoft.com/office/drawing/2014/main" id="{2C1A541C-B27C-41B9-AD05-A0FF60B0266C}"/>
              </a:ext>
            </a:extLst>
          </p:cNvPr>
          <p:cNvSpPr/>
          <p:nvPr/>
        </p:nvSpPr>
        <p:spPr>
          <a:xfrm>
            <a:off x="3591180" y="3172760"/>
            <a:ext cx="1447800" cy="282918"/>
          </a:xfrm>
          <a:prstGeom prst="rect">
            <a:avLst/>
          </a:prstGeom>
          <a:solidFill>
            <a:srgbClr val="93A299"/>
          </a:solidFill>
          <a:ln w="26425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kern="0">
                <a:solidFill>
                  <a:srgbClr val="FFFFFF"/>
                </a:solidFill>
                <a:latin typeface="Arial"/>
              </a:rPr>
              <a:t>Status</a:t>
            </a:r>
          </a:p>
        </p:txBody>
      </p:sp>
      <p:sp>
        <p:nvSpPr>
          <p:cNvPr id="57" name="箭头: 左右 60">
            <a:extLst>
              <a:ext uri="{FF2B5EF4-FFF2-40B4-BE49-F238E27FC236}">
                <a16:creationId xmlns:a16="http://schemas.microsoft.com/office/drawing/2014/main" id="{EB09D327-7413-4E0B-B7E6-E0904FA2A2F5}"/>
              </a:ext>
            </a:extLst>
          </p:cNvPr>
          <p:cNvSpPr/>
          <p:nvPr/>
        </p:nvSpPr>
        <p:spPr bwMode="auto">
          <a:xfrm rot="5400000">
            <a:off x="1138872" y="2151953"/>
            <a:ext cx="2057960" cy="870981"/>
          </a:xfrm>
          <a:prstGeom prst="leftRightArrow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180">
            <a:extLst>
              <a:ext uri="{FF2B5EF4-FFF2-40B4-BE49-F238E27FC236}">
                <a16:creationId xmlns:a16="http://schemas.microsoft.com/office/drawing/2014/main" id="{33CC903A-0E5E-48E0-A44F-F98C583B35C9}"/>
              </a:ext>
            </a:extLst>
          </p:cNvPr>
          <p:cNvSpPr/>
          <p:nvPr/>
        </p:nvSpPr>
        <p:spPr>
          <a:xfrm>
            <a:off x="3591180" y="2034067"/>
            <a:ext cx="1447800" cy="282918"/>
          </a:xfrm>
          <a:prstGeom prst="rect">
            <a:avLst/>
          </a:prstGeom>
          <a:solidFill>
            <a:srgbClr val="93A299"/>
          </a:solidFill>
          <a:ln w="26425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Address</a:t>
            </a:r>
          </a:p>
        </p:txBody>
      </p:sp>
      <p:sp>
        <p:nvSpPr>
          <p:cNvPr id="59" name="TextBox 3">
            <a:extLst>
              <a:ext uri="{FF2B5EF4-FFF2-40B4-BE49-F238E27FC236}">
                <a16:creationId xmlns:a16="http://schemas.microsoft.com/office/drawing/2014/main" id="{E71C9517-6891-4C50-966E-8E569ECB227B}"/>
              </a:ext>
            </a:extLst>
          </p:cNvPr>
          <p:cNvSpPr txBox="1"/>
          <p:nvPr/>
        </p:nvSpPr>
        <p:spPr>
          <a:xfrm rot="16200000">
            <a:off x="1410978" y="2392966"/>
            <a:ext cx="1513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Interconnect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0" name="表格 21">
                <a:extLst>
                  <a:ext uri="{FF2B5EF4-FFF2-40B4-BE49-F238E27FC236}">
                    <a16:creationId xmlns:a16="http://schemas.microsoft.com/office/drawing/2014/main" id="{5EABE076-E352-4EF6-8B94-81C251F60F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4143174"/>
                  </p:ext>
                </p:extLst>
              </p:nvPr>
            </p:nvGraphicFramePr>
            <p:xfrm>
              <a:off x="5907798" y="4712075"/>
              <a:ext cx="4226349" cy="1371600"/>
            </p:xfrm>
            <a:graphic>
              <a:graphicData uri="http://schemas.openxmlformats.org/drawingml/2006/table">
                <a:tbl>
                  <a:tblPr bandRow="1">
                    <a:tableStyleId>{21E4AEA4-8DFA-4A89-87EB-49C32662AFE0}</a:tableStyleId>
                  </a:tblPr>
                  <a:tblGrid>
                    <a:gridCol w="1049655">
                      <a:extLst>
                        <a:ext uri="{9D8B030D-6E8A-4147-A177-3AD203B41FA5}">
                          <a16:colId xmlns:a16="http://schemas.microsoft.com/office/drawing/2014/main" val="1908272742"/>
                        </a:ext>
                      </a:extLst>
                    </a:gridCol>
                    <a:gridCol w="3176694">
                      <a:extLst>
                        <a:ext uri="{9D8B030D-6E8A-4147-A177-3AD203B41FA5}">
                          <a16:colId xmlns:a16="http://schemas.microsoft.com/office/drawing/2014/main" val="3465735858"/>
                        </a:ext>
                      </a:extLst>
                    </a:gridCol>
                  </a:tblGrid>
                  <a:tr h="30878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Instruction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WRITE_ADDRESS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135680"/>
                      </a:ext>
                    </a:extLst>
                  </a:tr>
                  <a:tr h="30878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Decode,</a:t>
                          </a:r>
                          <a:r>
                            <a:rPr lang="en-US" sz="14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𝑐𝑚𝑑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𝑊𝑅𝐼𝑇𝐸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sz="1800" b="0" i="1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𝑐𝑚𝑑𝑎𝑑𝑑𝑟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[0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xFF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xFF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04)</m:t>
                              </m:r>
                            </m:oMath>
                          </a14:m>
                          <a:r>
                            <a:rPr lang="en-US" sz="1800" i="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4075581"/>
                      </a:ext>
                    </a:extLst>
                  </a:tr>
                  <a:tr h="30878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Update,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b="0" i="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Address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≔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𝑐𝑚𝑑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oMath>
                          </a14:m>
                          <a:r>
                            <a:rPr lang="en-US" sz="1800" i="1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16312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0" name="表格 21">
                <a:extLst>
                  <a:ext uri="{FF2B5EF4-FFF2-40B4-BE49-F238E27FC236}">
                    <a16:creationId xmlns:a16="http://schemas.microsoft.com/office/drawing/2014/main" id="{5EABE076-E352-4EF6-8B94-81C251F60F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4143174"/>
                  </p:ext>
                </p:extLst>
              </p:nvPr>
            </p:nvGraphicFramePr>
            <p:xfrm>
              <a:off x="5907798" y="4712075"/>
              <a:ext cx="4226349" cy="1371600"/>
            </p:xfrm>
            <a:graphic>
              <a:graphicData uri="http://schemas.openxmlformats.org/drawingml/2006/table">
                <a:tbl>
                  <a:tblPr bandRow="1">
                    <a:tableStyleId>{21E4AEA4-8DFA-4A89-87EB-49C32662AFE0}</a:tableStyleId>
                  </a:tblPr>
                  <a:tblGrid>
                    <a:gridCol w="1049655">
                      <a:extLst>
                        <a:ext uri="{9D8B030D-6E8A-4147-A177-3AD203B41FA5}">
                          <a16:colId xmlns:a16="http://schemas.microsoft.com/office/drawing/2014/main" val="1908272742"/>
                        </a:ext>
                      </a:extLst>
                    </a:gridCol>
                    <a:gridCol w="3176694">
                      <a:extLst>
                        <a:ext uri="{9D8B030D-6E8A-4147-A177-3AD203B41FA5}">
                          <a16:colId xmlns:a16="http://schemas.microsoft.com/office/drawing/2014/main" val="34657358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Instruction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WRITE_ADDRESS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13568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81" t="-61321" r="-304651" b="-660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142" t="-61321" r="-383" b="-660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40755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81" t="-285000" r="-30465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142" t="-285000" r="-383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16312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A0861F47-AF08-48AE-ABB1-910C6A442198}"/>
              </a:ext>
            </a:extLst>
          </p:cNvPr>
          <p:cNvSpPr txBox="1"/>
          <p:nvPr/>
        </p:nvSpPr>
        <p:spPr>
          <a:xfrm>
            <a:off x="2941126" y="1359748"/>
            <a:ext cx="197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AES Block Encryption</a:t>
            </a:r>
          </a:p>
        </p:txBody>
      </p:sp>
      <p:sp>
        <p:nvSpPr>
          <p:cNvPr id="62" name="Rounded Rectangle 6">
            <a:extLst>
              <a:ext uri="{FF2B5EF4-FFF2-40B4-BE49-F238E27FC236}">
                <a16:creationId xmlns:a16="http://schemas.microsoft.com/office/drawing/2014/main" id="{83F68365-28B2-4DAF-8670-093B20BD886A}"/>
              </a:ext>
            </a:extLst>
          </p:cNvPr>
          <p:cNvSpPr/>
          <p:nvPr/>
        </p:nvSpPr>
        <p:spPr>
          <a:xfrm>
            <a:off x="1784728" y="4336058"/>
            <a:ext cx="3584768" cy="356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右大括号 8">
            <a:extLst>
              <a:ext uri="{FF2B5EF4-FFF2-40B4-BE49-F238E27FC236}">
                <a16:creationId xmlns:a16="http://schemas.microsoft.com/office/drawing/2014/main" id="{24DC5B26-595F-4509-B10E-BDF559CF263E}"/>
              </a:ext>
            </a:extLst>
          </p:cNvPr>
          <p:cNvSpPr/>
          <p:nvPr/>
        </p:nvSpPr>
        <p:spPr>
          <a:xfrm>
            <a:off x="5289846" y="2034067"/>
            <a:ext cx="151870" cy="142161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直接箭头连接符 14">
            <a:extLst>
              <a:ext uri="{FF2B5EF4-FFF2-40B4-BE49-F238E27FC236}">
                <a16:creationId xmlns:a16="http://schemas.microsoft.com/office/drawing/2014/main" id="{A58403B9-6808-4236-9447-994EB12F6A9C}"/>
              </a:ext>
            </a:extLst>
          </p:cNvPr>
          <p:cNvCxnSpPr>
            <a:cxnSpLocks/>
          </p:cNvCxnSpPr>
          <p:nvPr/>
        </p:nvCxnSpPr>
        <p:spPr>
          <a:xfrm flipV="1">
            <a:off x="5577526" y="2134790"/>
            <a:ext cx="1037116" cy="6178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25">
            <a:extLst>
              <a:ext uri="{FF2B5EF4-FFF2-40B4-BE49-F238E27FC236}">
                <a16:creationId xmlns:a16="http://schemas.microsoft.com/office/drawing/2014/main" id="{041C98A7-2F76-4976-A791-72FF4B64C02E}"/>
              </a:ext>
            </a:extLst>
          </p:cNvPr>
          <p:cNvSpPr txBox="1"/>
          <p:nvPr/>
        </p:nvSpPr>
        <p:spPr>
          <a:xfrm>
            <a:off x="6459370" y="1482276"/>
            <a:ext cx="393383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/>
              <a:t>Specifies </a:t>
            </a:r>
            <a:r>
              <a:rPr lang="en-US" sz="2400" i="1"/>
              <a:t>visible state</a:t>
            </a:r>
          </a:p>
          <a:p>
            <a:pPr marL="262890" lvl="1"/>
            <a:r>
              <a:rPr lang="en-US" sz="2000"/>
              <a:t>- architectural register</a:t>
            </a:r>
          </a:p>
          <a:p>
            <a:pPr marL="262890" lvl="1"/>
            <a:r>
              <a:rPr lang="en-US" sz="2000"/>
              <a:t>- memory</a:t>
            </a:r>
            <a:endParaRPr lang="en-US" sz="240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/>
              <a:t>Modular specification</a:t>
            </a:r>
          </a:p>
          <a:p>
            <a:pPr marL="262890" lvl="1"/>
            <a:r>
              <a:rPr lang="en-US" sz="2400"/>
              <a:t>- </a:t>
            </a:r>
            <a:r>
              <a:rPr lang="en-US" sz="2000"/>
              <a:t>set of instructions</a:t>
            </a:r>
          </a:p>
          <a:p>
            <a:pPr marL="9144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/>
              <a:t>Instruction specification</a:t>
            </a:r>
          </a:p>
          <a:p>
            <a:pPr marL="262890" lvl="1"/>
            <a:r>
              <a:rPr lang="en-US" sz="2000"/>
              <a:t>- update to architectural states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3233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2" grpId="0" animBg="1"/>
      <p:bldP spid="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15254</TotalTime>
  <Words>6123</Words>
  <Application>Microsoft Office PowerPoint</Application>
  <PresentationFormat>Widescreen</PresentationFormat>
  <Paragraphs>871</Paragraphs>
  <Slides>48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Consolas</vt:lpstr>
      <vt:lpstr>Office Theme</vt:lpstr>
      <vt:lpstr>A Sequential Abstraction for Data-parallelism in Hardware Accelerators</vt:lpstr>
      <vt:lpstr>Today’s applications use data-parallel operations</vt:lpstr>
      <vt:lpstr>Compilation to Hardware Accelerators</vt:lpstr>
      <vt:lpstr>Instruction Level Abstraction (ILA)</vt:lpstr>
      <vt:lpstr>Instruction Level Abstraction (ILA)</vt:lpstr>
      <vt:lpstr>Outline</vt:lpstr>
      <vt:lpstr>Addressing the Specification Gap</vt:lpstr>
      <vt:lpstr>Background: Instruction Level Abstraction (ILA)</vt:lpstr>
      <vt:lpstr>Example ILA for an AES Accelerator</vt:lpstr>
      <vt:lpstr>Key themes in current ILA methodology</vt:lpstr>
      <vt:lpstr>Outline</vt:lpstr>
      <vt:lpstr>Challenge example: FlexASR Accelerator</vt:lpstr>
      <vt:lpstr>SIMD Instructions: Roadmap</vt:lpstr>
      <vt:lpstr>r instances of the same type of data</vt:lpstr>
      <vt:lpstr>Same operation</vt:lpstr>
      <vt:lpstr>r-SIMD Instruction</vt:lpstr>
      <vt:lpstr>Example r-SIMD Instruction: Linear Transformation</vt:lpstr>
      <vt:lpstr>Maintaining a sequential abstraction</vt:lpstr>
      <vt:lpstr>Write-write safety is maintained by construction</vt:lpstr>
      <vt:lpstr>Read-write safety check</vt:lpstr>
      <vt:lpstr>Conflict-freedom check: SMT encoding</vt:lpstr>
      <vt:lpstr>Conflict-freedom check: SMT encoding</vt:lpstr>
      <vt:lpstr>Conflict-freedom check: SMT encoding</vt:lpstr>
      <vt:lpstr>Conflict-freedom check: SMT encoding</vt:lpstr>
      <vt:lpstr>Conflict-freedom check: SMT encoding</vt:lpstr>
      <vt:lpstr>Conflict-freedom check: SMT encoding</vt:lpstr>
      <vt:lpstr>Conflict-freedom check: SMT encoding</vt:lpstr>
      <vt:lpstr>Summing Up SIMD Instructions</vt:lpstr>
      <vt:lpstr>Challenge example: FlexASR</vt:lpstr>
      <vt:lpstr>Challenge Example A: Processing Elements for LSTM</vt:lpstr>
      <vt:lpstr>Challenge Example B: Linear Transformation</vt:lpstr>
      <vt:lpstr>Challenge Example B:  Linear Transformation</vt:lpstr>
      <vt:lpstr>Challenge Example B:  16-Dim. Linear Transformation</vt:lpstr>
      <vt:lpstr>Challenge Example C: Parallel MaxPool (LayerReduction)</vt:lpstr>
      <vt:lpstr>Challenge Example C:  16x Parallel MaxPool (LayerReduction)</vt:lpstr>
      <vt:lpstr>Challenge Example C:  16x Parallel MaxPool (LayerReduction)</vt:lpstr>
      <vt:lpstr>Challenge Example C: How fast is the  read-write check?</vt:lpstr>
      <vt:lpstr>Challenge Example C: How fast is the  read-write check?</vt:lpstr>
      <vt:lpstr>Challenge Example C: How fast is the  read-write check?</vt:lpstr>
      <vt:lpstr>Challenge example: FlexASR</vt:lpstr>
      <vt:lpstr>Implementation: extending ILAng framework</vt:lpstr>
      <vt:lpstr>Summary so far</vt:lpstr>
      <vt:lpstr>Outline</vt:lpstr>
      <vt:lpstr>Nested SIMD Instructions</vt:lpstr>
      <vt:lpstr>SIMD Transformation: Flattening</vt:lpstr>
      <vt:lpstr>Summary of Key Points</vt:lpstr>
      <vt:lpstr>Related Work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Sequential Abstraction for Data-parallelism in Hardware</dc:title>
  <dc:creator>Akash Gaonkar</dc:creator>
  <cp:lastModifiedBy>Akash Gaonkar</cp:lastModifiedBy>
  <cp:revision>363</cp:revision>
  <dcterms:created xsi:type="dcterms:W3CDTF">2021-04-18T09:10:50Z</dcterms:created>
  <dcterms:modified xsi:type="dcterms:W3CDTF">2021-05-11T20:32:26Z</dcterms:modified>
</cp:coreProperties>
</file>